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5"/>
  </p:notesMasterIdLst>
  <p:handoutMasterIdLst>
    <p:handoutMasterId r:id="rId26"/>
  </p:handoutMasterIdLst>
  <p:sldIdLst>
    <p:sldId id="286" r:id="rId2"/>
    <p:sldId id="257" r:id="rId3"/>
    <p:sldId id="258" r:id="rId4"/>
    <p:sldId id="259" r:id="rId5"/>
    <p:sldId id="275" r:id="rId6"/>
    <p:sldId id="262" r:id="rId7"/>
    <p:sldId id="282" r:id="rId8"/>
    <p:sldId id="261" r:id="rId9"/>
    <p:sldId id="263" r:id="rId10"/>
    <p:sldId id="283" r:id="rId11"/>
    <p:sldId id="264" r:id="rId12"/>
    <p:sldId id="277" r:id="rId13"/>
    <p:sldId id="266" r:id="rId14"/>
    <p:sldId id="284" r:id="rId15"/>
    <p:sldId id="268" r:id="rId16"/>
    <p:sldId id="276" r:id="rId17"/>
    <p:sldId id="271" r:id="rId18"/>
    <p:sldId id="272" r:id="rId19"/>
    <p:sldId id="273" r:id="rId20"/>
    <p:sldId id="274" r:id="rId21"/>
    <p:sldId id="281" r:id="rId22"/>
    <p:sldId id="285" r:id="rId23"/>
    <p:sldId id="287" r:id="rId24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4620" autoAdjust="0"/>
  </p:normalViewPr>
  <p:slideViewPr>
    <p:cSldViewPr>
      <p:cViewPr varScale="1">
        <p:scale>
          <a:sx n="108" d="100"/>
          <a:sy n="108" d="100"/>
        </p:scale>
        <p:origin x="8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Gradjanski%20budzet%20primeri\gradjanski-budzet-pite-format%20NC%202501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Gradjanski%20budzet%20primeri\gradjanski-budzet-pite-format%20NC%202501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sz="1600" b="1"/>
              <a:t>Структура прихода и примања</a:t>
            </a:r>
            <a:endParaRPr lang="en-US" sz="1600" b="1"/>
          </a:p>
        </c:rich>
      </c:tx>
      <c:layout>
        <c:manualLayout>
          <c:xMode val="edge"/>
          <c:yMode val="edge"/>
          <c:x val="0.29049999999999998"/>
          <c:y val="2.79272484183721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071-46A0-BC0F-5036F48B4850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71-46A0-BC0F-5036F48B4850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71-46A0-BC0F-5036F48B4850}"/>
              </c:ext>
            </c:extLst>
          </c:dPt>
          <c:dPt>
            <c:idx val="3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71-46A0-BC0F-5036F48B4850}"/>
              </c:ext>
            </c:extLst>
          </c:dPt>
          <c:dPt>
            <c:idx val="4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86-4875-9A17-B43D07EEEECA}"/>
              </c:ext>
            </c:extLst>
          </c:dPt>
          <c:dPt>
            <c:idx val="5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071-46A0-BC0F-5036F48B4850}"/>
              </c:ext>
            </c:extLst>
          </c:dPt>
          <c:dLbls>
            <c:dLbl>
              <c:idx val="0"/>
              <c:layout>
                <c:manualLayout>
                  <c:x val="1.7440780839895014E-2"/>
                  <c:y val="0.105263956477472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71-46A0-BC0F-5036F48B4850}"/>
                </c:ext>
              </c:extLst>
            </c:dLbl>
            <c:dLbl>
              <c:idx val="1"/>
              <c:layout>
                <c:manualLayout>
                  <c:x val="-2.3958333333333352E-2"/>
                  <c:y val="1.36922681103808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019553805774275"/>
                      <c:h val="0.104823937390187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071-46A0-BC0F-5036F48B4850}"/>
                </c:ext>
              </c:extLst>
            </c:dLbl>
            <c:dLbl>
              <c:idx val="2"/>
              <c:layout>
                <c:manualLayout>
                  <c:x val="-4.4251476377952757E-2"/>
                  <c:y val="0.1133430675553542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71-46A0-BC0F-5036F48B485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414320866141732"/>
                      <c:h val="0.220046266874545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071-46A0-BC0F-5036F48B4850}"/>
                </c:ext>
              </c:extLst>
            </c:dLbl>
            <c:dLbl>
              <c:idx val="5"/>
              <c:layout>
                <c:manualLayout>
                  <c:x val="0.37531233595800523"/>
                  <c:y val="5.963061266225841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33070866141732"/>
                      <c:h val="0.214460817190870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071-46A0-BC0F-5036F48B4850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Sheet1!$A$2:$A$7</c:f>
              <c:strCache>
                <c:ptCount val="6"/>
                <c:pt idx="0">
                  <c:v>приходи од пореза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примања од продаје нефинансијске имовине </c:v>
                </c:pt>
                <c:pt idx="4">
                  <c:v>пренета средства из ранијих година</c:v>
                </c:pt>
                <c:pt idx="5">
                  <c:v>меморандумске ставке за рефундацију расхода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0.60880000000000001</c:v>
                </c:pt>
                <c:pt idx="1">
                  <c:v>8.7800000000000003E-2</c:v>
                </c:pt>
                <c:pt idx="2">
                  <c:v>0.24629999999999999</c:v>
                </c:pt>
                <c:pt idx="3">
                  <c:v>2E-3</c:v>
                </c:pt>
                <c:pt idx="4">
                  <c:v>5.3900000000000003E-2</c:v>
                </c:pt>
                <c:pt idx="5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1-46A0-BC0F-5036F48B4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/>
              <a:t>Структура расхода и издатака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>
                  <a:shade val="42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48-4193-9D89-A417C76BFC49}"/>
              </c:ext>
            </c:extLst>
          </c:dPt>
          <c:dPt>
            <c:idx val="1"/>
            <c:bubble3D val="0"/>
            <c:spPr>
              <a:solidFill>
                <a:schemeClr val="accent1">
                  <a:shade val="5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48-4193-9D89-A417C76BFC49}"/>
              </c:ext>
            </c:extLst>
          </c:dPt>
          <c:dPt>
            <c:idx val="2"/>
            <c:bubble3D val="0"/>
            <c:explosion val="30"/>
            <c:spPr>
              <a:solidFill>
                <a:schemeClr val="accent1">
                  <a:shade val="6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48-4193-9D89-A417C76BFC49}"/>
              </c:ext>
            </c:extLst>
          </c:dPt>
          <c:dPt>
            <c:idx val="3"/>
            <c:bubble3D val="0"/>
            <c:spPr>
              <a:solidFill>
                <a:schemeClr val="accent1">
                  <a:shade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748-4193-9D89-A417C76BFC49}"/>
              </c:ext>
            </c:extLst>
          </c:dPt>
          <c:dPt>
            <c:idx val="4"/>
            <c:bubble3D val="0"/>
            <c:spPr>
              <a:solidFill>
                <a:schemeClr val="accent1">
                  <a:shade val="93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748-4193-9D89-A417C76BFC49}"/>
              </c:ext>
            </c:extLst>
          </c:dPt>
          <c:dPt>
            <c:idx val="5"/>
            <c:bubble3D val="0"/>
            <c:spPr>
              <a:solidFill>
                <a:schemeClr val="accent1">
                  <a:tint val="94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748-4193-9D89-A417C76BFC49}"/>
              </c:ext>
            </c:extLst>
          </c:dPt>
          <c:dPt>
            <c:idx val="6"/>
            <c:bubble3D val="0"/>
            <c:spPr>
              <a:solidFill>
                <a:schemeClr val="accent1">
                  <a:tint val="81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748-4193-9D89-A417C76BFC49}"/>
              </c:ext>
            </c:extLst>
          </c:dPt>
          <c:dPt>
            <c:idx val="7"/>
            <c:bubble3D val="0"/>
            <c:spPr>
              <a:solidFill>
                <a:schemeClr val="accent1">
                  <a:tint val="69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748-4193-9D89-A417C76BFC49}"/>
              </c:ext>
            </c:extLst>
          </c:dPt>
          <c:dPt>
            <c:idx val="8"/>
            <c:bubble3D val="0"/>
            <c:spPr>
              <a:solidFill>
                <a:schemeClr val="accent1">
                  <a:tint val="5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748-4193-9D89-A417C76BFC49}"/>
              </c:ext>
            </c:extLst>
          </c:dPt>
          <c:dPt>
            <c:idx val="9"/>
            <c:bubble3D val="0"/>
            <c:spPr>
              <a:solidFill>
                <a:schemeClr val="accent1">
                  <a:tint val="43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748-4193-9D89-A417C76BFC49}"/>
              </c:ext>
            </c:extLst>
          </c:dPt>
          <c:dLbls>
            <c:dLbl>
              <c:idx val="0"/>
              <c:layout>
                <c:manualLayout>
                  <c:x val="0.21160760143810992"/>
                  <c:y val="0.2070588235294117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48-4193-9D89-A417C76BFC49}"/>
                </c:ext>
              </c:extLst>
            </c:dLbl>
            <c:dLbl>
              <c:idx val="1"/>
              <c:layout>
                <c:manualLayout>
                  <c:x val="4.3143297380585519E-2"/>
                  <c:y val="5.03025474756830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48-4193-9D89-A417C76BFC49}"/>
                </c:ext>
              </c:extLst>
            </c:dLbl>
            <c:dLbl>
              <c:idx val="2"/>
              <c:layout>
                <c:manualLayout>
                  <c:x val="-9.1662764034310812E-2"/>
                  <c:y val="0.1317647058823529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748-4193-9D89-A417C76BFC49}"/>
                </c:ext>
              </c:extLst>
            </c:dLbl>
            <c:dLbl>
              <c:idx val="3"/>
              <c:layout>
                <c:manualLayout>
                  <c:x val="-1.027221366204417E-2"/>
                  <c:y val="0.3231372549019607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748-4193-9D89-A417C76BFC49}"/>
                </c:ext>
              </c:extLst>
            </c:dLbl>
            <c:dLbl>
              <c:idx val="4"/>
              <c:layout>
                <c:manualLayout>
                  <c:x val="-0.10918845467891244"/>
                  <c:y val="7.21568627450980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748-4193-9D89-A417C76BFC49}"/>
                </c:ext>
              </c:extLst>
            </c:dLbl>
            <c:dLbl>
              <c:idx val="5"/>
              <c:layout>
                <c:manualLayout>
                  <c:x val="-0.14791987673343607"/>
                  <c:y val="-5.7515675443290326E-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748-4193-9D89-A417C76BFC49}"/>
                </c:ext>
              </c:extLst>
            </c:dLbl>
            <c:dLbl>
              <c:idx val="6"/>
              <c:layout>
                <c:manualLayout>
                  <c:x val="-0.26091422701592193"/>
                  <c:y val="-6.58823529411764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748-4193-9D89-A417C76BFC49}"/>
                </c:ext>
              </c:extLst>
            </c:dLbl>
            <c:dLbl>
              <c:idx val="7"/>
              <c:layout>
                <c:manualLayout>
                  <c:x val="0.16024653312788906"/>
                  <c:y val="-0.1317647058823529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748-4193-9D89-A417C76BFC49}"/>
                </c:ext>
              </c:extLst>
            </c:dLbl>
            <c:dLbl>
              <c:idx val="8"/>
              <c:layout>
                <c:manualLayout>
                  <c:x val="-0.34720082177709294"/>
                  <c:y val="-0.20705882352941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748-4193-9D89-A417C76BFC49}"/>
                </c:ext>
              </c:extLst>
            </c:dLbl>
            <c:dLbl>
              <c:idx val="9"/>
              <c:layout>
                <c:manualLayout>
                  <c:x val="0.35749325633217249"/>
                  <c:y val="7.05882352941176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9115457255054"/>
                      <c:h val="0.341310359734444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2748-4193-9D89-A417C76BFC49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'Rashodi i izdaci'!$C$6:$C$15</c:f>
              <c:strCache>
                <c:ptCount val="10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субвенције</c:v>
                </c:pt>
                <c:pt idx="3">
                  <c:v>дотације и трансфери</c:v>
                </c:pt>
                <c:pt idx="4">
                  <c:v>социјална помоћ</c:v>
                </c:pt>
                <c:pt idx="5">
                  <c:v>остали расходи</c:v>
                </c:pt>
                <c:pt idx="6">
                  <c:v>капитални издаци</c:v>
                </c:pt>
                <c:pt idx="7">
                  <c:v>средства резерве </c:v>
                </c:pt>
                <c:pt idx="8">
                  <c:v>Отплата камата</c:v>
                </c:pt>
                <c:pt idx="9">
                  <c:v>Издаци за отплату главнице и наб.финанс.имов</c:v>
                </c:pt>
              </c:strCache>
            </c:strRef>
          </c:cat>
          <c:val>
            <c:numRef>
              <c:f>'Rashodi i izdaci'!$D$6:$D$15</c:f>
              <c:numCache>
                <c:formatCode>#,##0.00</c:formatCode>
                <c:ptCount val="10"/>
                <c:pt idx="0">
                  <c:v>249156300</c:v>
                </c:pt>
                <c:pt idx="1">
                  <c:v>460331900</c:v>
                </c:pt>
                <c:pt idx="2">
                  <c:v>48724000</c:v>
                </c:pt>
                <c:pt idx="3">
                  <c:v>12521000</c:v>
                </c:pt>
                <c:pt idx="4">
                  <c:v>33555000</c:v>
                </c:pt>
                <c:pt idx="5">
                  <c:v>50042500</c:v>
                </c:pt>
                <c:pt idx="6">
                  <c:v>72948263</c:v>
                </c:pt>
                <c:pt idx="7">
                  <c:v>39621037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748-4193-9D89-A417C76BF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16"/>
          <c:y val="0.3758994708994709"/>
          <c:w val="0.40236148955495005"/>
          <c:h val="0.36484126984126986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DB5-4FEA-8BB6-27544A29F6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DB5-4FEA-8BB6-27544A29F6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DB5-4FEA-8BB6-27544A29F6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DB5-4FEA-8BB6-27544A29F66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DB5-4FEA-8BB6-27544A29F66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DB5-4FEA-8BB6-27544A29F66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DB5-4FEA-8BB6-27544A29F66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DB5-4FEA-8BB6-27544A29F66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ADB5-4FEA-8BB6-27544A29F66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ADB5-4FEA-8BB6-27544A29F66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ADB5-4FEA-8BB6-27544A29F665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ADB5-4FEA-8BB6-27544A29F665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ADB5-4FEA-8BB6-27544A29F665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ADB5-4FEA-8BB6-27544A29F665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ADB5-4FEA-8BB6-27544A29F665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ADB5-4FEA-8BB6-27544A29F665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ADB5-4FEA-8BB6-27544A29F665}"/>
              </c:ext>
            </c:extLst>
          </c:dPt>
          <c:dLbls>
            <c:dLbl>
              <c:idx val="0"/>
              <c:layout>
                <c:manualLayout>
                  <c:x val="0.13805631244323344"/>
                  <c:y val="-0.185185185185185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B5-4FEA-8BB6-27544A29F665}"/>
                </c:ext>
              </c:extLst>
            </c:dLbl>
            <c:dLbl>
              <c:idx val="1"/>
              <c:layout>
                <c:manualLayout>
                  <c:x val="0.20708446866485014"/>
                  <c:y val="-0.260974669832937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B5-4FEA-8BB6-27544A29F665}"/>
                </c:ext>
              </c:extLst>
            </c:dLbl>
            <c:dLbl>
              <c:idx val="2"/>
              <c:layout>
                <c:manualLayout>
                  <c:x val="0.11263604311041488"/>
                  <c:y val="-0.185185185185185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B5-4FEA-8BB6-27544A29F665}"/>
                </c:ext>
              </c:extLst>
            </c:dLbl>
            <c:dLbl>
              <c:idx val="3"/>
              <c:layout>
                <c:manualLayout>
                  <c:x val="0.124771038497572"/>
                  <c:y val="-9.25925925925925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B5-4FEA-8BB6-27544A29F665}"/>
                </c:ext>
              </c:extLst>
            </c:dLbl>
            <c:dLbl>
              <c:idx val="4"/>
              <c:layout>
                <c:manualLayout>
                  <c:x val="0.10423509050469509"/>
                  <c:y val="2.116402116402116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DB5-4FEA-8BB6-27544A29F665}"/>
                </c:ext>
              </c:extLst>
            </c:dLbl>
            <c:dLbl>
              <c:idx val="5"/>
              <c:layout>
                <c:manualLayout>
                  <c:x val="6.176196299713204E-2"/>
                  <c:y val="0.1600529100529100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98361546768503"/>
                      <c:h val="0.123578719326750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ADB5-4FEA-8BB6-27544A29F665}"/>
                </c:ext>
              </c:extLst>
            </c:dLbl>
            <c:dLbl>
              <c:idx val="6"/>
              <c:layout>
                <c:manualLayout>
                  <c:x val="7.266121707538601E-3"/>
                  <c:y val="0.251322751322751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DB5-4FEA-8BB6-27544A29F665}"/>
                </c:ext>
              </c:extLst>
            </c:dLbl>
            <c:dLbl>
              <c:idx val="7"/>
              <c:layout>
                <c:manualLayout>
                  <c:x val="-0.13079019073569476"/>
                  <c:y val="0.197563846185893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DB5-4FEA-8BB6-27544A29F665}"/>
                </c:ext>
              </c:extLst>
            </c:dLbl>
            <c:dLbl>
              <c:idx val="8"/>
              <c:layout>
                <c:manualLayout>
                  <c:x val="-0.27611262488646687"/>
                  <c:y val="0.1481481481481481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DB5-4FEA-8BB6-27544A29F665}"/>
                </c:ext>
              </c:extLst>
            </c:dLbl>
            <c:dLbl>
              <c:idx val="9"/>
              <c:layout>
                <c:manualLayout>
                  <c:x val="-0.51771117166212532"/>
                  <c:y val="0.1243386243386243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DB5-4FEA-8BB6-27544A29F665}"/>
                </c:ext>
              </c:extLst>
            </c:dLbl>
            <c:dLbl>
              <c:idx val="10"/>
              <c:layout>
                <c:manualLayout>
                  <c:x val="-0.35486951733213179"/>
                  <c:y val="-0.472222222222222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75290895177612"/>
                      <c:h val="0.19236178810981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ADB5-4FEA-8BB6-27544A29F665}"/>
                </c:ext>
              </c:extLst>
            </c:dLbl>
            <c:dLbl>
              <c:idx val="11"/>
              <c:layout>
                <c:manualLayout>
                  <c:x val="-0.25380706158324212"/>
                  <c:y val="-4.761904761904761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DB5-4FEA-8BB6-27544A29F665}"/>
                </c:ext>
              </c:extLst>
            </c:dLbl>
            <c:dLbl>
              <c:idx val="12"/>
              <c:layout>
                <c:manualLayout>
                  <c:x val="-0.20786586281619429"/>
                  <c:y val="-0.16931216931216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DB5-4FEA-8BB6-27544A29F665}"/>
                </c:ext>
              </c:extLst>
            </c:dLbl>
            <c:dLbl>
              <c:idx val="13"/>
              <c:layout>
                <c:manualLayout>
                  <c:x val="-0.17419768714196829"/>
                  <c:y val="-0.582010582010581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DB5-4FEA-8BB6-27544A29F665}"/>
                </c:ext>
              </c:extLst>
            </c:dLbl>
            <c:dLbl>
              <c:idx val="14"/>
              <c:layout>
                <c:manualLayout>
                  <c:x val="4.9021862730373962E-2"/>
                  <c:y val="-0.328042328042328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DB5-4FEA-8BB6-27544A29F665}"/>
                </c:ext>
              </c:extLst>
            </c:dLbl>
            <c:dLbl>
              <c:idx val="15"/>
              <c:layout>
                <c:manualLayout>
                  <c:x val="8.1743869209809264E-2"/>
                  <c:y val="-0.206349206349206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ADB5-4FEA-8BB6-27544A29F665}"/>
                </c:ext>
              </c:extLst>
            </c:dLbl>
            <c:dLbl>
              <c:idx val="16"/>
              <c:layout>
                <c:manualLayout>
                  <c:x val="0.17257039055404177"/>
                  <c:y val="-0.185185185185185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ADB5-4FEA-8BB6-27544A29F665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Programi!$D$5:$D$21</c:f>
              <c:strCache>
                <c:ptCount val="16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 и образовање</c:v>
                </c:pt>
                <c:pt idx="8">
                  <c:v>Основно образовање И ВАСПИТАЊЕ</c:v>
                </c:pt>
                <c:pt idx="9">
                  <c:v>Средње образовање И ВАСПИТАЊЕ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</c:strCache>
            </c:strRef>
          </c:cat>
          <c:val>
            <c:numRef>
              <c:f>Programi!$E$5:$E$21</c:f>
              <c:numCache>
                <c:formatCode>General</c:formatCode>
                <c:ptCount val="17"/>
                <c:pt idx="0">
                  <c:v>18850000</c:v>
                </c:pt>
                <c:pt idx="1">
                  <c:v>135829263</c:v>
                </c:pt>
                <c:pt idx="2">
                  <c:v>16743000</c:v>
                </c:pt>
                <c:pt idx="3">
                  <c:v>15040000</c:v>
                </c:pt>
                <c:pt idx="4">
                  <c:v>30000000</c:v>
                </c:pt>
                <c:pt idx="5">
                  <c:v>33244000</c:v>
                </c:pt>
                <c:pt idx="6">
                  <c:v>52570000</c:v>
                </c:pt>
                <c:pt idx="7">
                  <c:v>125630000</c:v>
                </c:pt>
                <c:pt idx="8">
                  <c:v>72243000</c:v>
                </c:pt>
                <c:pt idx="9">
                  <c:v>20254500</c:v>
                </c:pt>
                <c:pt idx="10">
                  <c:v>74249000</c:v>
                </c:pt>
                <c:pt idx="11">
                  <c:v>26120000</c:v>
                </c:pt>
                <c:pt idx="12">
                  <c:v>76419500</c:v>
                </c:pt>
                <c:pt idx="13">
                  <c:v>24970000</c:v>
                </c:pt>
                <c:pt idx="14">
                  <c:v>317167237</c:v>
                </c:pt>
                <c:pt idx="15">
                  <c:v>35670500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ADB5-4FEA-8BB6-27544A29F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/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  <a:p>
          <a:r>
            <a:rPr lang="sr-Cyrl-RS" sz="1600" dirty="0"/>
            <a:t>Општинско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/>
      <dgm:t>
        <a:bodyPr/>
        <a:lstStyle/>
        <a:p>
          <a:r>
            <a:rPr lang="sr-Cyrl-RS" sz="1200" dirty="0"/>
            <a:t>Предшколска установа</a:t>
          </a:r>
        </a:p>
        <a:p>
          <a:r>
            <a:rPr lang="sr-Cyrl-RS" sz="1200" dirty="0"/>
            <a:t>Месне заједнице</a:t>
          </a:r>
        </a:p>
        <a:p>
          <a:r>
            <a:rPr lang="sr-Cyrl-RS" sz="1200" dirty="0"/>
            <a:t>Установе културе</a:t>
          </a:r>
        </a:p>
        <a:p>
          <a:r>
            <a:rPr lang="sr-Cyrl-RS" sz="1200" dirty="0"/>
            <a:t>Информациони центар за развој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/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/>
    </dgm:pt>
    <dgm:pt modelId="{8EA36E17-C808-4A8F-B550-8E3BDDE3A6F4}" type="pres">
      <dgm:prSet presAssocID="{BDD04F37-85A8-4736-987B-C65A16E753DF}" presName="Accent2" presStyleLbl="node1" presStyleIdx="1" presStyleCnt="13"/>
      <dgm:spPr/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/>
    </dgm:pt>
    <dgm:pt modelId="{5B5715D4-85E8-4263-BFCE-8CF5FFF5C6FE}" type="pres">
      <dgm:prSet presAssocID="{BDD04F37-85A8-4736-987B-C65A16E753DF}" presName="Accent5" presStyleLbl="node1" presStyleIdx="4" presStyleCnt="13"/>
      <dgm:spPr/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76564" custScaleY="172362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/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/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/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</a:t>
          </a:r>
          <a:r>
            <a:rPr lang="en-US" sz="1400" dirty="0"/>
            <a:t>2</a:t>
          </a:r>
          <a:r>
            <a:rPr lang="sr-Cyrl-RS" sz="1400" dirty="0"/>
            <a:t>3.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Укупан буџет општине </a:t>
          </a:r>
          <a:endParaRPr lang="en-US" sz="1300" dirty="0">
            <a:solidFill>
              <a:schemeClr val="bg1"/>
            </a:solidFill>
          </a:endParaRPr>
        </a:p>
        <a:p>
          <a:r>
            <a:rPr lang="en-US" sz="1300" dirty="0">
              <a:solidFill>
                <a:schemeClr val="bg1"/>
              </a:solidFill>
            </a:rPr>
            <a:t>1.</a:t>
          </a:r>
          <a:r>
            <a:rPr lang="sr-Cyrl-RS" sz="1300" dirty="0">
              <a:solidFill>
                <a:schemeClr val="bg1"/>
              </a:solidFill>
            </a:rPr>
            <a:t>112</a:t>
          </a:r>
          <a:r>
            <a:rPr lang="en-US" sz="1300" dirty="0">
              <a:solidFill>
                <a:schemeClr val="bg1"/>
              </a:solidFill>
            </a:rPr>
            <a:t>.</a:t>
          </a:r>
          <a:r>
            <a:rPr lang="sr-Cyrl-RS" sz="1300" dirty="0">
              <a:solidFill>
                <a:schemeClr val="bg1"/>
              </a:solidFill>
            </a:rPr>
            <a:t>141.</a:t>
          </a:r>
          <a:r>
            <a:rPr lang="en-US" sz="1300" dirty="0">
              <a:solidFill>
                <a:schemeClr val="bg1"/>
              </a:solidFill>
            </a:rPr>
            <a:t>000,00</a:t>
          </a: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dirty="0">
              <a:solidFill>
                <a:schemeClr val="bg1"/>
              </a:solidFill>
            </a:rPr>
            <a:t>1.</a:t>
          </a:r>
          <a:r>
            <a:rPr lang="sr-Cyrl-RS" sz="1000" dirty="0">
              <a:solidFill>
                <a:schemeClr val="bg1"/>
              </a:solidFill>
            </a:rPr>
            <a:t>021</a:t>
          </a:r>
          <a:r>
            <a:rPr lang="en-US" sz="1000" dirty="0">
              <a:solidFill>
                <a:schemeClr val="bg1"/>
              </a:solidFill>
            </a:rPr>
            <a:t>.</a:t>
          </a:r>
          <a:r>
            <a:rPr lang="sr-Cyrl-RS" sz="1000" dirty="0">
              <a:solidFill>
                <a:schemeClr val="bg1"/>
              </a:solidFill>
            </a:rPr>
            <a:t>737</a:t>
          </a:r>
          <a:r>
            <a:rPr lang="en-US" sz="1000" dirty="0">
              <a:solidFill>
                <a:schemeClr val="bg1"/>
              </a:solidFill>
            </a:rPr>
            <a:t>.354,00</a:t>
          </a:r>
          <a:endParaRPr lang="sr-Cyrl-RS" sz="1000" dirty="0">
            <a:solidFill>
              <a:schemeClr val="bg1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dirty="0">
            <a:solidFill>
              <a:schemeClr val="bg1"/>
            </a:solidFill>
          </a:endParaRPr>
        </a:p>
        <a:p>
          <a:r>
            <a:rPr lang="en-US" sz="1000" dirty="0">
              <a:solidFill>
                <a:schemeClr val="bg1"/>
              </a:solidFill>
            </a:rPr>
            <a:t>58.262.646,00</a:t>
          </a: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1BFF2E57-C3C3-41C5-AD27-AD5B38758512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осталих извора</a:t>
          </a:r>
          <a:endParaRPr lang="en-US" sz="1000" dirty="0">
            <a:solidFill>
              <a:schemeClr val="bg1"/>
            </a:solidFill>
          </a:endParaRPr>
        </a:p>
        <a:p>
          <a:r>
            <a:rPr lang="sr-Cyrl-RS" sz="1000" dirty="0">
              <a:solidFill>
                <a:schemeClr val="bg1"/>
              </a:solidFill>
            </a:rPr>
            <a:t>32</a:t>
          </a:r>
          <a:r>
            <a:rPr lang="en-US" sz="1000" dirty="0">
              <a:solidFill>
                <a:schemeClr val="bg1"/>
              </a:solidFill>
            </a:rPr>
            <a:t>.</a:t>
          </a:r>
          <a:r>
            <a:rPr lang="sr-Cyrl-RS" sz="1000" dirty="0">
              <a:solidFill>
                <a:schemeClr val="bg1"/>
              </a:solidFill>
            </a:rPr>
            <a:t>141</a:t>
          </a:r>
          <a:r>
            <a:rPr lang="en-US" sz="1000" dirty="0">
              <a:solidFill>
                <a:schemeClr val="bg1"/>
              </a:solidFill>
            </a:rPr>
            <a:t>.000,00</a:t>
          </a:r>
          <a:endParaRPr lang="sr-Cyrl-RS" sz="1000" dirty="0">
            <a:solidFill>
              <a:schemeClr val="bg1"/>
            </a:solidFill>
          </a:endParaRPr>
        </a:p>
      </dgm:t>
    </dgm:pt>
    <dgm:pt modelId="{16C36D11-8C3A-418B-89AD-79984C43541D}" type="parTrans" cxnId="{102028BE-B492-4CC2-B891-2B4A0D121B22}">
      <dgm:prSet/>
      <dgm:spPr/>
      <dgm:t>
        <a:bodyPr/>
        <a:lstStyle/>
        <a:p>
          <a:endParaRPr lang="en-US"/>
        </a:p>
      </dgm:t>
    </dgm:pt>
    <dgm:pt modelId="{E3D49EE4-B8C9-4269-B149-653B95D47416}" type="sibTrans" cxnId="{102028BE-B492-4CC2-B891-2B4A0D121B2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4" custScaleX="12156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3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4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3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4" custScaleX="170989" custScaleY="104396" custLinFactX="170890" custLinFactNeighborX="200000" custLinFactNeighborY="2624">
        <dgm:presLayoutVars>
          <dgm:bulletEnabled val="1"/>
        </dgm:presLayoutVars>
      </dgm:prSet>
      <dgm:spPr/>
    </dgm:pt>
    <dgm:pt modelId="{50E35084-2DEE-4C9C-8259-DF4374B4BFC7}" type="pres">
      <dgm:prSet presAssocID="{097825AB-8F2B-4EF3-ABE1-7DCEF8027B99}" presName="spacerL" presStyleCnt="0"/>
      <dgm:spPr/>
    </dgm:pt>
    <dgm:pt modelId="{4F4F87F2-8514-4849-B974-53331EFFA6A3}" type="pres">
      <dgm:prSet presAssocID="{097825AB-8F2B-4EF3-ABE1-7DCEF8027B99}" presName="sibTrans" presStyleLbl="sibTrans2D1" presStyleIdx="2" presStyleCnt="3" custScaleX="93768" custScaleY="96416" custLinFactX="-104550" custLinFactNeighborX="-200000" custLinFactNeighborY="1192"/>
      <dgm:spPr/>
    </dgm:pt>
    <dgm:pt modelId="{DB23206D-9806-4AA8-923C-592167F0D1C1}" type="pres">
      <dgm:prSet presAssocID="{097825AB-8F2B-4EF3-ABE1-7DCEF8027B99}" presName="spacerR" presStyleCnt="0"/>
      <dgm:spPr/>
    </dgm:pt>
    <dgm:pt modelId="{A6BD896E-4D4C-4AE1-9C22-3ED8631C5A0A}" type="pres">
      <dgm:prSet presAssocID="{1BFF2E57-C3C3-41C5-AD27-AD5B38758512}" presName="node" presStyleLbl="node1" presStyleIdx="3" presStyleCnt="4" custScaleX="96115" custScaleY="96476" custLinFactX="-231909" custLinFactNeighborX="-300000" custLinFactNeighborY="344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57D60159-FCF0-44F7-9FE6-0AAEED3F2D84}" type="presOf" srcId="{097825AB-8F2B-4EF3-ABE1-7DCEF8027B99}" destId="{4F4F87F2-8514-4849-B974-53331EFFA6A3}" srcOrd="0" destOrd="0" presId="urn:microsoft.com/office/officeart/2005/8/layout/equation1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102028BE-B492-4CC2-B891-2B4A0D121B22}" srcId="{028ECFAC-63B3-40F0-9E03-B31D365E432C}" destId="{1BFF2E57-C3C3-41C5-AD27-AD5B38758512}" srcOrd="3" destOrd="0" parTransId="{16C36D11-8C3A-418B-89AD-79984C43541D}" sibTransId="{E3D49EE4-B8C9-4269-B149-653B95D47416}"/>
    <dgm:cxn modelId="{C2B40DC6-747D-4537-9359-BEF984154664}" type="presOf" srcId="{1BFF2E57-C3C3-41C5-AD27-AD5B38758512}" destId="{A6BD896E-4D4C-4AE1-9C22-3ED8631C5A0A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  <dgm:cxn modelId="{683D6580-438D-46FB-9EFB-AC2E20018917}" type="presParOf" srcId="{688A0EC4-0F6D-4987-959D-CA5F27B3CF24}" destId="{50E35084-2DEE-4C9C-8259-DF4374B4BFC7}" srcOrd="9" destOrd="0" presId="urn:microsoft.com/office/officeart/2005/8/layout/equation1"/>
    <dgm:cxn modelId="{94E030DA-DD87-4483-B009-1FD97952F7AE}" type="presParOf" srcId="{688A0EC4-0F6D-4987-959D-CA5F27B3CF24}" destId="{4F4F87F2-8514-4849-B974-53331EFFA6A3}" srcOrd="10" destOrd="0" presId="urn:microsoft.com/office/officeart/2005/8/layout/equation1"/>
    <dgm:cxn modelId="{41A0E85A-E619-4349-8C37-C98B205B7192}" type="presParOf" srcId="{688A0EC4-0F6D-4987-959D-CA5F27B3CF24}" destId="{DB23206D-9806-4AA8-923C-592167F0D1C1}" srcOrd="11" destOrd="0" presId="urn:microsoft.com/office/officeart/2005/8/layout/equation1"/>
    <dgm:cxn modelId="{82B0284B-7D49-49D9-8F4C-3F382226E661}" type="presParOf" srcId="{688A0EC4-0F6D-4987-959D-CA5F27B3CF24}" destId="{A6BD896E-4D4C-4AE1-9C22-3ED8631C5A0A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/>
            <a:t>Донације</a:t>
          </a:r>
          <a:r>
            <a:rPr lang="sr-Cyrl-CS" sz="1400" b="1"/>
            <a:t> </a:t>
          </a:r>
          <a:r>
            <a:rPr lang="sr-Cyrl-CS" sz="14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>
              <a:latin typeface="Calibri" panose="020F0502020204030204" pitchFamily="34" charset="0"/>
            </a:rPr>
            <a:t>Трансфери п</a:t>
          </a:r>
          <a:r>
            <a:rPr lang="ru-RU" altLang="en-US" sz="14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>
              <a:latin typeface="Calibri" panose="020F0502020204030204" pitchFamily="34" charset="0"/>
            </a:rPr>
            <a:t>огу бити </a:t>
          </a:r>
          <a:r>
            <a:rPr lang="sr-Cyrl-RS" altLang="en-US" sz="1400" b="1">
              <a:latin typeface="Calibri" panose="020F0502020204030204" pitchFamily="34" charset="0"/>
            </a:rPr>
            <a:t>наменски (</a:t>
          </a:r>
          <a:r>
            <a:rPr lang="sr-Cyrl-RS" altLang="en-US" sz="14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>
              <a:latin typeface="Calibri" panose="020F0502020204030204" pitchFamily="34" charset="0"/>
            </a:rPr>
            <a:t>ненаменски (</a:t>
          </a:r>
          <a:r>
            <a:rPr lang="sr-Cyrl-RS" altLang="en-US" sz="14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>
              <a:latin typeface="Calibri" panose="020F0502020204030204" pitchFamily="34" charset="0"/>
            </a:rPr>
            <a:t> </a:t>
          </a:r>
          <a:r>
            <a:rPr lang="sr-Cyrl-RS" altLang="en-US" sz="140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 1.</a:t>
          </a:r>
          <a:r>
            <a:rPr lang="en-US" dirty="0"/>
            <a:t>0</a:t>
          </a:r>
          <a:r>
            <a:rPr lang="sr-Cyrl-RS" dirty="0"/>
            <a:t>80.000.000,00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endParaRPr lang="en-US" dirty="0"/>
        </a:p>
        <a:p>
          <a:pPr algn="ctr"/>
          <a:r>
            <a:rPr lang="en-US" dirty="0"/>
            <a:t>6</a:t>
          </a:r>
          <a:r>
            <a:rPr lang="sr-Cyrl-RS" dirty="0"/>
            <a:t>5</a:t>
          </a:r>
          <a:r>
            <a:rPr lang="en-US" dirty="0"/>
            <a:t>7.</a:t>
          </a:r>
          <a:r>
            <a:rPr lang="sr-Cyrl-RS" dirty="0"/>
            <a:t>5</a:t>
          </a:r>
          <a:r>
            <a:rPr lang="en-US" dirty="0"/>
            <a:t>2</a:t>
          </a:r>
          <a:r>
            <a:rPr lang="sr-Cyrl-RS" dirty="0"/>
            <a:t>5</a:t>
          </a:r>
          <a:r>
            <a:rPr lang="en-US" dirty="0"/>
            <a:t>.000</a:t>
          </a:r>
          <a:r>
            <a:rPr lang="sr-Cyrl-RS" dirty="0"/>
            <a:t>,00     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94</a:t>
          </a:r>
          <a:r>
            <a:rPr lang="en-US" dirty="0"/>
            <a:t>.</a:t>
          </a:r>
          <a:r>
            <a:rPr lang="sr-Cyrl-RS" dirty="0"/>
            <a:t>849</a:t>
          </a:r>
          <a:r>
            <a:rPr lang="en-US" dirty="0"/>
            <a:t>.340</a:t>
          </a:r>
          <a:r>
            <a:rPr lang="sr-Cyrl-RS" dirty="0"/>
            <a:t>,</a:t>
          </a:r>
          <a:r>
            <a:rPr lang="en-US" dirty="0"/>
            <a:t>00</a:t>
          </a:r>
          <a:r>
            <a:rPr lang="sr-Latn-RS" dirty="0"/>
            <a:t> </a:t>
          </a:r>
          <a:r>
            <a:rPr lang="sr-Cyrl-RS" dirty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 </a:t>
          </a:r>
          <a:r>
            <a:rPr lang="en-US" dirty="0"/>
            <a:t>2</a:t>
          </a:r>
          <a:r>
            <a:rPr lang="sr-Cyrl-RS" dirty="0"/>
            <a:t>6</a:t>
          </a:r>
          <a:r>
            <a:rPr lang="en-US" dirty="0"/>
            <a:t>6</a:t>
          </a:r>
          <a:r>
            <a:rPr lang="sr-Cyrl-RS" dirty="0"/>
            <a:t>.05</a:t>
          </a:r>
          <a:r>
            <a:rPr lang="en-US" dirty="0"/>
            <a:t>0</a:t>
          </a:r>
          <a:r>
            <a:rPr lang="sr-Cyrl-RS" dirty="0"/>
            <a:t>.014,00 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 2.193.000,00 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задуживања продаје фин. имовине </a:t>
          </a:r>
          <a:r>
            <a:rPr lang="en-US" dirty="0"/>
            <a:t>0</a:t>
          </a:r>
          <a:r>
            <a:rPr lang="sr-Cyrl-RS" dirty="0"/>
            <a:t>,</a:t>
          </a:r>
          <a:r>
            <a:rPr lang="en-US" dirty="0"/>
            <a:t>0</a:t>
          </a:r>
          <a:r>
            <a:rPr lang="sr-Cyrl-RS" dirty="0"/>
            <a:t>0 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100" dirty="0"/>
            <a:t>Пренета средства из ранијих година</a:t>
          </a:r>
          <a:r>
            <a:rPr lang="sr-Latn-RS" sz="1100" dirty="0"/>
            <a:t> </a:t>
          </a:r>
          <a:r>
            <a:rPr lang="en-US" sz="1100" dirty="0"/>
            <a:t>58</a:t>
          </a:r>
          <a:r>
            <a:rPr lang="sr-Cyrl-RS" sz="1100" dirty="0"/>
            <a:t>.</a:t>
          </a:r>
          <a:r>
            <a:rPr lang="en-US" sz="1100" dirty="0"/>
            <a:t>262</a:t>
          </a:r>
          <a:r>
            <a:rPr lang="sr-Cyrl-RS" sz="1100" dirty="0"/>
            <a:t>.</a:t>
          </a:r>
          <a:r>
            <a:rPr lang="en-US" sz="1100" dirty="0"/>
            <a:t>646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</a:t>
          </a:r>
          <a:r>
            <a:rPr lang="sr-Latn-RS" sz="1100" dirty="0"/>
            <a:t> </a:t>
          </a:r>
          <a:r>
            <a:rPr lang="sr-Cyrl-RS" sz="1100" dirty="0"/>
            <a:t>динара</a:t>
          </a:r>
          <a:endParaRPr lang="en-US" sz="11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BD1AB95F-A196-45DB-A764-8ACA5E56D3C8}">
      <dgm:prSet phldrT="[Text]" custT="1"/>
      <dgm:spPr/>
      <dgm:t>
        <a:bodyPr/>
        <a:lstStyle/>
        <a:p>
          <a:pPr algn="ctr"/>
          <a:r>
            <a:rPr lang="sr-Cyrl-RS" sz="1100" dirty="0"/>
            <a:t>Меморандумске ставке за рефундацију расхода 1.120.</a:t>
          </a:r>
          <a:r>
            <a:rPr lang="en-US" sz="1100" dirty="0"/>
            <a:t>000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динара</a:t>
          </a:r>
          <a:endParaRPr lang="en-US" sz="1100" dirty="0"/>
        </a:p>
      </dgm:t>
    </dgm:pt>
    <dgm:pt modelId="{FF9950D6-A907-41EC-B3E7-D776CBB10ED3}" type="parTrans" cxnId="{387F6271-4D20-4FD3-BF2B-F6E25E1CA975}">
      <dgm:prSet/>
      <dgm:spPr/>
      <dgm:t>
        <a:bodyPr/>
        <a:lstStyle/>
        <a:p>
          <a:endParaRPr lang="en-US"/>
        </a:p>
      </dgm:t>
    </dgm:pt>
    <dgm:pt modelId="{B4966DA4-BDB3-4764-920B-F767DCD76D4E}" type="sibTrans" cxnId="{387F6271-4D20-4FD3-BF2B-F6E25E1CA975}">
      <dgm:prSet/>
      <dgm:spPr/>
      <dgm:t>
        <a:bodyPr/>
        <a:lstStyle/>
        <a:p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8"/>
      <dgm:spPr/>
    </dgm:pt>
    <dgm:pt modelId="{63432802-399F-407F-AC10-7219543A0326}" type="pres">
      <dgm:prSet presAssocID="{DB1A1606-130D-4B45-9553-0A0B804495DF}" presName="node" presStyleLbl="vennNode1" presStyleIdx="1" presStyleCnt="8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8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8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8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8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8">
        <dgm:presLayoutVars>
          <dgm:bulletEnabled val="1"/>
        </dgm:presLayoutVars>
      </dgm:prSet>
      <dgm:spPr/>
    </dgm:pt>
    <dgm:pt modelId="{9B647FE1-A88A-4E35-9B19-317D6ADD791B}" type="pres">
      <dgm:prSet presAssocID="{BD1AB95F-A196-45DB-A764-8ACA5E56D3C8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387F6271-4D20-4FD3-BF2B-F6E25E1CA975}" srcId="{43275D6C-D470-4E2E-96F8-239EECE5D634}" destId="{BD1AB95F-A196-45DB-A764-8ACA5E56D3C8}" srcOrd="6" destOrd="0" parTransId="{FF9950D6-A907-41EC-B3E7-D776CBB10ED3}" sibTransId="{B4966DA4-BDB3-4764-920B-F767DCD76D4E}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4B5113B6-F4F9-44F6-AF53-FA46FB4F521E}" type="presOf" srcId="{BD1AB95F-A196-45DB-A764-8ACA5E56D3C8}" destId="{9B647FE1-A88A-4E35-9B19-317D6ADD791B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  <dgm:cxn modelId="{ECD5043F-1EC7-496B-B372-F97C73F699F0}" type="presParOf" srcId="{1FB746E2-D736-4446-8093-C865FE09A112}" destId="{9B647FE1-A88A-4E35-9B19-317D6ADD791B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b="1"/>
            <a:t>Остали расходи </a:t>
          </a:r>
          <a:r>
            <a:rPr lang="sr-Cyrl-RS" sz="140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међумесног превоза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/>
      <dgm:t>
        <a:bodyPr/>
        <a:lstStyle/>
        <a:p>
          <a:pPr algn="just"/>
          <a:r>
            <a:rPr lang="sr-Cyrl-RS" b="1"/>
            <a:t>Буџетска резерва </a:t>
          </a:r>
          <a:r>
            <a:rPr lang="sr-Cyrl-RS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/>
      <dgm:t>
        <a:bodyPr/>
        <a:lstStyle/>
        <a:p>
          <a:pPr algn="just"/>
          <a:r>
            <a:rPr lang="sr-Cyrl-RS" b="1"/>
            <a:t>Капитални издаци </a:t>
          </a:r>
          <a:r>
            <a:rPr lang="sr-Cyrl-RS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 custT="1"/>
      <dgm:spPr/>
      <dgm:t>
        <a:bodyPr/>
        <a:lstStyle/>
        <a:p>
          <a:r>
            <a:rPr lang="sr-Cyrl-RS" sz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dirty="0">
              <a:solidFill>
                <a:schemeClr val="bg1"/>
              </a:solidFill>
            </a:rPr>
            <a:t>1.</a:t>
          </a:r>
          <a:r>
            <a:rPr lang="sr-Cyrl-RS" sz="1200" dirty="0">
              <a:solidFill>
                <a:schemeClr val="bg1"/>
              </a:solidFill>
            </a:rPr>
            <a:t>080</a:t>
          </a:r>
          <a:r>
            <a:rPr lang="en-GB" sz="1200" dirty="0">
              <a:solidFill>
                <a:schemeClr val="bg1"/>
              </a:solidFill>
            </a:rPr>
            <a:t>.</a:t>
          </a:r>
          <a:r>
            <a:rPr lang="sr-Cyrl-RS" sz="1200" dirty="0">
              <a:solidFill>
                <a:schemeClr val="bg1"/>
              </a:solidFill>
            </a:rPr>
            <a:t>000</a:t>
          </a:r>
          <a:r>
            <a:rPr lang="en-GB" sz="1200" dirty="0">
              <a:solidFill>
                <a:schemeClr val="bg1"/>
              </a:solidFill>
            </a:rPr>
            <a:t>.</a:t>
          </a:r>
          <a:r>
            <a:rPr lang="sr-Cyrl-RS" sz="1200" dirty="0">
              <a:solidFill>
                <a:schemeClr val="bg1"/>
              </a:solidFill>
            </a:rPr>
            <a:t>0</a:t>
          </a:r>
          <a:r>
            <a:rPr lang="en-GB" sz="1200" dirty="0">
              <a:solidFill>
                <a:schemeClr val="bg1"/>
              </a:solidFill>
            </a:rPr>
            <a:t>00</a:t>
          </a:r>
          <a:r>
            <a:rPr lang="sr-Cyrl-RS" sz="1200" dirty="0">
              <a:solidFill>
                <a:schemeClr val="bg1"/>
              </a:solidFill>
            </a:rPr>
            <a:t>,</a:t>
          </a:r>
          <a:r>
            <a:rPr lang="en-GB" sz="1200" dirty="0">
              <a:solidFill>
                <a:schemeClr val="bg1"/>
              </a:solidFill>
            </a:rPr>
            <a:t>00</a:t>
          </a: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800" dirty="0">
              <a:solidFill>
                <a:schemeClr val="bg1"/>
              </a:solidFill>
            </a:rPr>
            <a:t>Коришћење роба и услуга 460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331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9</a:t>
          </a:r>
          <a:r>
            <a:rPr lang="en-GB" sz="800" dirty="0">
              <a:solidFill>
                <a:schemeClr val="bg1"/>
              </a:solidFill>
            </a:rPr>
            <a:t>00,00</a:t>
          </a:r>
          <a:r>
            <a:rPr lang="ru-RU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 dirty="0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Субвенције </a:t>
          </a:r>
          <a:r>
            <a:rPr lang="en-US" sz="800" dirty="0">
              <a:solidFill>
                <a:schemeClr val="bg1"/>
              </a:solidFill>
            </a:rPr>
            <a:t>4</a:t>
          </a:r>
          <a:r>
            <a:rPr lang="sr-Cyrl-RS" sz="800" dirty="0">
              <a:solidFill>
                <a:schemeClr val="bg1"/>
              </a:solidFill>
            </a:rPr>
            <a:t>8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724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0</a:t>
          </a:r>
          <a:r>
            <a:rPr lang="en-GB" sz="800" dirty="0">
              <a:solidFill>
                <a:schemeClr val="bg1"/>
              </a:solidFill>
            </a:rPr>
            <a:t>00,00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Капитални издаци 72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948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263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Расходи за запослене 249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156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300,00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Социјална помоћ динара 33.555.000,00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Дотације и трансфери 125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621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000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Остали расходи 50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042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500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Средства резерве 39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621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037</a:t>
          </a:r>
          <a:r>
            <a:rPr lang="en-GB" sz="800" dirty="0">
              <a:solidFill>
                <a:schemeClr val="bg1"/>
              </a:solidFill>
            </a:rPr>
            <a:t>,00</a:t>
          </a: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53E3D314-8475-4880-8F61-B6EB91183BC0}">
      <dgm:prSet phldrT="[Text]"/>
      <dgm:spPr/>
      <dgm:t>
        <a:bodyPr/>
        <a:lstStyle/>
        <a:p>
          <a:endParaRPr lang="en-US" dirty="0"/>
        </a:p>
      </dgm:t>
    </dgm:pt>
    <dgm:pt modelId="{5C79C9EE-097C-4412-AFBB-10D5F31AC6C3}" type="parTrans" cxnId="{30C9665D-AAB5-4A9B-8271-8D51277C2DE3}">
      <dgm:prSet/>
      <dgm:spPr/>
      <dgm:t>
        <a:bodyPr/>
        <a:lstStyle/>
        <a:p>
          <a:endParaRPr lang="en-US"/>
        </a:p>
      </dgm:t>
    </dgm:pt>
    <dgm:pt modelId="{18FE9E14-7D15-4A04-B763-03BAF908E094}" type="sibTrans" cxnId="{30C9665D-AAB5-4A9B-8271-8D51277C2DE3}">
      <dgm:prSet/>
      <dgm:spPr/>
      <dgm:t>
        <a:bodyPr/>
        <a:lstStyle/>
        <a:p>
          <a:endParaRPr lang="en-US"/>
        </a:p>
      </dgm:t>
    </dgm:pt>
    <dgm:pt modelId="{223C1518-409C-4563-9818-7882CF69B70E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dirty="0" err="1">
              <a:solidFill>
                <a:schemeClr val="bg1"/>
              </a:solidFill>
            </a:rPr>
            <a:t>наб</a:t>
          </a:r>
          <a:r>
            <a:rPr lang="sr-Cyrl-RS" sz="800" dirty="0">
              <a:solidFill>
                <a:schemeClr val="bg1"/>
              </a:solidFill>
            </a:rPr>
            <a:t>. финанс. Имовине 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20C4E6AE-24A0-41EA-A874-60E71AA49BC2}" type="parTrans" cxnId="{AC473ED2-ECC3-40F5-A60C-A99C88D2DFBA}">
      <dgm:prSet/>
      <dgm:spPr/>
      <dgm:t>
        <a:bodyPr/>
        <a:lstStyle/>
        <a:p>
          <a:endParaRPr lang="en-US"/>
        </a:p>
      </dgm:t>
    </dgm:pt>
    <dgm:pt modelId="{BCC74046-7578-47B0-9AF8-DCD73E0C65C4}" type="sibTrans" cxnId="{AC473ED2-ECC3-40F5-A60C-A99C88D2DFBA}">
      <dgm:prSet/>
      <dgm:spPr/>
      <dgm:t>
        <a:bodyPr/>
        <a:lstStyle/>
        <a:p>
          <a:endParaRPr lang="en-US"/>
        </a:p>
      </dgm:t>
    </dgm:pt>
    <dgm:pt modelId="{7C9D5980-AFAD-4757-A417-C6403DBE4FDB}">
      <dgm:prSet/>
      <dgm:spPr/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A0339C7A-F201-42F5-93A0-1E1403B25AC8}" type="parTrans" cxnId="{3384AD1F-D9AF-4026-8B17-542CF20252D5}">
      <dgm:prSet/>
      <dgm:spPr/>
      <dgm:t>
        <a:bodyPr/>
        <a:lstStyle/>
        <a:p>
          <a:endParaRPr lang="en-US"/>
        </a:p>
      </dgm:t>
    </dgm:pt>
    <dgm:pt modelId="{7523B230-1FF9-4165-8FF7-0C8EB9ED872C}" type="sibTrans" cxnId="{3384AD1F-D9AF-4026-8B17-542CF20252D5}">
      <dgm:prSet/>
      <dgm:spPr/>
      <dgm:t>
        <a:bodyPr/>
        <a:lstStyle/>
        <a:p>
          <a:endParaRPr lang="en-US"/>
        </a:p>
      </dgm:t>
    </dgm:pt>
    <dgm:pt modelId="{6E854F3A-41B4-44B1-8EFF-0B791761AE70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Отплата камата 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109A090D-704D-42C1-9540-3F4D62D5A288}" type="parTrans" cxnId="{CE41B83A-3E7D-4670-85D9-983A84F489F6}">
      <dgm:prSet/>
      <dgm:spPr/>
      <dgm:t>
        <a:bodyPr/>
        <a:lstStyle/>
        <a:p>
          <a:endParaRPr lang="en-US"/>
        </a:p>
      </dgm:t>
    </dgm:pt>
    <dgm:pt modelId="{C00FEC4C-6817-4904-BDCA-1C4C060BB18A}" type="sibTrans" cxnId="{CE41B83A-3E7D-4670-85D9-983A84F489F6}">
      <dgm:prSet/>
      <dgm:spPr/>
      <dgm:t>
        <a:bodyPr/>
        <a:lstStyle/>
        <a:p>
          <a:endParaRPr lang="en-US"/>
        </a:p>
      </dgm:t>
    </dgm:pt>
    <dgm:pt modelId="{A2636D57-FAF1-4346-A95E-7C3D1170A1C8}">
      <dgm:prSet custT="1"/>
      <dgm:spPr/>
      <dgm:t>
        <a:bodyPr/>
        <a:lstStyle/>
        <a:p>
          <a:endParaRPr lang="en-US" sz="800" dirty="0">
            <a:solidFill>
              <a:schemeClr val="bg1"/>
            </a:solidFill>
          </a:endParaRPr>
        </a:p>
      </dgm:t>
    </dgm:pt>
    <dgm:pt modelId="{A713D114-8854-46C5-9B1A-E1EF6C5F79AE}" type="parTrans" cxnId="{11489EF8-C1EB-4A23-BAF8-900C268FA31B}">
      <dgm:prSet/>
      <dgm:spPr/>
      <dgm:t>
        <a:bodyPr/>
        <a:lstStyle/>
        <a:p>
          <a:endParaRPr lang="en-US"/>
        </a:p>
      </dgm:t>
    </dgm:pt>
    <dgm:pt modelId="{07727D99-4509-4563-90AD-C4EA31A3140C}" type="sibTrans" cxnId="{11489EF8-C1EB-4A23-BAF8-900C268FA31B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55550" custScaleY="139893"/>
      <dgm:spPr/>
    </dgm:pt>
    <dgm:pt modelId="{73F305AC-CFDC-45B1-8AB8-6FABD1C99179}" type="pres">
      <dgm:prSet presAssocID="{A7091EAC-498C-4E8C-B46B-331B042A0C75}" presName="node" presStyleLbl="node1" presStyleIdx="0" presStyleCnt="10" custScaleX="133220" custScaleY="139589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10"/>
      <dgm:spPr/>
    </dgm:pt>
    <dgm:pt modelId="{A14630AA-C1BD-4A7E-B665-0A7C9B6C19C9}" type="pres">
      <dgm:prSet presAssocID="{3FA5C700-C8EE-4CAC-8DA0-0BA7CA952C72}" presName="node" presStyleLbl="node1" presStyleIdx="1" presStyleCnt="10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10"/>
      <dgm:spPr/>
    </dgm:pt>
    <dgm:pt modelId="{E43F7264-94BE-4E7E-8A98-A0D70BB3AF06}" type="pres">
      <dgm:prSet presAssocID="{4746DA87-483C-4B84-9A22-BC58F96CB23A}" presName="node" presStyleLbl="node1" presStyleIdx="2" presStyleCnt="10" custScaleX="14373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10"/>
      <dgm:spPr/>
    </dgm:pt>
    <dgm:pt modelId="{115526CD-270E-4C52-A164-15F2B6F9FE39}" type="pres">
      <dgm:prSet presAssocID="{8329AE49-ECD5-4C13-B90F-CA83B6E6F994}" presName="node" presStyleLbl="node1" presStyleIdx="3" presStyleCnt="10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10"/>
      <dgm:spPr/>
    </dgm:pt>
    <dgm:pt modelId="{5101AD7C-EA94-402A-A388-0FD916639D60}" type="pres">
      <dgm:prSet presAssocID="{9C6F0069-43DC-402D-BD84-1006528FCE04}" presName="node" presStyleLbl="node1" presStyleIdx="4" presStyleCnt="10" custScaleX="133379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10"/>
      <dgm:spPr/>
    </dgm:pt>
    <dgm:pt modelId="{D19ADD6D-9F0A-4766-B637-BB2D5495A9BB}" type="pres">
      <dgm:prSet presAssocID="{ED01A515-5448-4A3E-A2EC-575448D0F5AA}" presName="node" presStyleLbl="node1" presStyleIdx="5" presStyleCnt="10" custScaleX="124319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10"/>
      <dgm:spPr/>
    </dgm:pt>
    <dgm:pt modelId="{4F05B281-B6DB-45BB-A427-1BF92AADC139}" type="pres">
      <dgm:prSet presAssocID="{AE26BF5A-34A6-4192-8BEA-D9ECFB941642}" presName="node" presStyleLbl="node1" presStyleIdx="6" presStyleCnt="10" custScaleX="133249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10"/>
      <dgm:spPr/>
    </dgm:pt>
    <dgm:pt modelId="{2D6C03BD-4023-431E-84F6-C080A9961C8A}" type="pres">
      <dgm:prSet presAssocID="{91651A17-950C-49EC-8C35-2517548AE9E6}" presName="node" presStyleLbl="node1" presStyleIdx="7" presStyleCnt="10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10"/>
      <dgm:spPr/>
    </dgm:pt>
    <dgm:pt modelId="{F9E40158-D150-4590-915A-525B2EECA814}" type="pres">
      <dgm:prSet presAssocID="{223C1518-409C-4563-9818-7882CF69B70E}" presName="node" presStyleLbl="node1" presStyleIdx="8" presStyleCnt="10" custScaleX="146472" custScaleY="142343">
        <dgm:presLayoutVars>
          <dgm:bulletEnabled val="1"/>
        </dgm:presLayoutVars>
      </dgm:prSet>
      <dgm:spPr/>
    </dgm:pt>
    <dgm:pt modelId="{AB6A3C0A-8357-447C-B394-69210922D96A}" type="pres">
      <dgm:prSet presAssocID="{223C1518-409C-4563-9818-7882CF69B70E}" presName="dummy" presStyleCnt="0"/>
      <dgm:spPr/>
    </dgm:pt>
    <dgm:pt modelId="{74C0712B-ED66-4B77-ADAB-9DE6844D05F5}" type="pres">
      <dgm:prSet presAssocID="{BCC74046-7578-47B0-9AF8-DCD73E0C65C4}" presName="sibTrans" presStyleLbl="sibTrans2D1" presStyleIdx="8" presStyleCnt="10"/>
      <dgm:spPr/>
    </dgm:pt>
    <dgm:pt modelId="{05209CE9-8C46-4F78-ABF5-9C4D887CE0E4}" type="pres">
      <dgm:prSet presAssocID="{6E854F3A-41B4-44B1-8EFF-0B791761AE70}" presName="node" presStyleLbl="node1" presStyleIdx="9" presStyleCnt="10" custScaleX="121279" custScaleY="104758">
        <dgm:presLayoutVars>
          <dgm:bulletEnabled val="1"/>
        </dgm:presLayoutVars>
      </dgm:prSet>
      <dgm:spPr/>
    </dgm:pt>
    <dgm:pt modelId="{A0968258-0091-486E-A416-1C38F04EA860}" type="pres">
      <dgm:prSet presAssocID="{6E854F3A-41B4-44B1-8EFF-0B791761AE70}" presName="dummy" presStyleCnt="0"/>
      <dgm:spPr/>
    </dgm:pt>
    <dgm:pt modelId="{B76DEB9D-8860-407C-A97F-8A0CB5D83ACC}" type="pres">
      <dgm:prSet presAssocID="{C00FEC4C-6817-4904-BDCA-1C4C060BB18A}" presName="sibTrans" presStyleLbl="sibTrans2D1" presStyleIdx="9" presStyleCnt="10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3384AD1F-D9AF-4026-8B17-542CF20252D5}" srcId="{B1BE2A8E-285E-4C69-9BFF-CE48B252AA50}" destId="{7C9D5980-AFAD-4757-A417-C6403DBE4FDB}" srcOrd="2" destOrd="0" parTransId="{A0339C7A-F201-42F5-93A0-1E1403B25AC8}" sibTransId="{7523B230-1FF9-4165-8FF7-0C8EB9ED872C}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D8C9B92C-CA91-419C-95B0-E08C7D16559F}" type="presOf" srcId="{BCC74046-7578-47B0-9AF8-DCD73E0C65C4}" destId="{74C0712B-ED66-4B77-ADAB-9DE6844D05F5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CE41B83A-3E7D-4670-85D9-983A84F489F6}" srcId="{9ED1A3B2-A381-4201-823D-E4B4F944886D}" destId="{6E854F3A-41B4-44B1-8EFF-0B791761AE70}" srcOrd="9" destOrd="0" parTransId="{109A090D-704D-42C1-9540-3F4D62D5A288}" sibTransId="{C00FEC4C-6817-4904-BDCA-1C4C060BB18A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30C9665D-AAB5-4A9B-8271-8D51277C2DE3}" srcId="{B1BE2A8E-285E-4C69-9BFF-CE48B252AA50}" destId="{53E3D314-8475-4880-8F61-B6EB91183BC0}" srcOrd="6" destOrd="0" parTransId="{5C79C9EE-097C-4412-AFBB-10D5F31AC6C3}" sibTransId="{18FE9E14-7D15-4A04-B763-03BAF908E094}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53E3D314-8475-4880-8F61-B6EB91183BC0}" destId="{DC185536-47EC-480B-B419-24BC666B206E}" srcOrd="1" destOrd="0" parTransId="{43B3845C-4A8E-4186-AC01-CB23C9CE3CE4}" sibTransId="{FF327DB0-0FCC-45EC-A004-6349AB5E0A19}"/>
    <dgm:cxn modelId="{8AD44159-442C-4DEC-ACDC-2060DD6FE511}" srcId="{53E3D314-8475-4880-8F61-B6EB91183BC0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5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3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4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362888AD-34BA-49A8-878B-F808D4B6A3B2}" type="presOf" srcId="{223C1518-409C-4563-9818-7882CF69B70E}" destId="{F9E40158-D150-4590-915A-525B2EECA814}" srcOrd="0" destOrd="0" presId="urn:microsoft.com/office/officeart/2005/8/layout/radial6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AC473ED2-ECC3-40F5-A60C-A99C88D2DFBA}" srcId="{9ED1A3B2-A381-4201-823D-E4B4F944886D}" destId="{223C1518-409C-4563-9818-7882CF69B70E}" srcOrd="8" destOrd="0" parTransId="{20C4E6AE-24A0-41EA-A874-60E71AA49BC2}" sibTransId="{BCC74046-7578-47B0-9AF8-DCD73E0C65C4}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5CC30EDB-48FB-4E06-A485-E8C87989696E}" type="presOf" srcId="{6E854F3A-41B4-44B1-8EFF-0B791761AE70}" destId="{05209CE9-8C46-4F78-ABF5-9C4D887CE0E4}" srcOrd="0" destOrd="0" presId="urn:microsoft.com/office/officeart/2005/8/layout/radial6"/>
    <dgm:cxn modelId="{3DFE3AE5-6DA5-4440-A66F-1437FD4DC5D4}" srcId="{B1BE2A8E-285E-4C69-9BFF-CE48B252AA50}" destId="{343B6168-99DB-4C0C-9BE7-E54D7B80C5AD}" srcOrd="7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37F768F4-B2B2-408D-820E-1CBCEC171F73}" type="presOf" srcId="{C00FEC4C-6817-4904-BDCA-1C4C060BB18A}" destId="{B76DEB9D-8860-407C-A97F-8A0CB5D83ACC}" srcOrd="0" destOrd="0" presId="urn:microsoft.com/office/officeart/2005/8/layout/radial6"/>
    <dgm:cxn modelId="{11489EF8-C1EB-4A23-BAF8-900C268FA31B}" srcId="{B1BE2A8E-285E-4C69-9BFF-CE48B252AA50}" destId="{A2636D57-FAF1-4346-A95E-7C3D1170A1C8}" srcOrd="1" destOrd="0" parTransId="{A713D114-8854-46C5-9B1A-E1EF6C5F79AE}" sibTransId="{07727D99-4509-4563-90AD-C4EA31A3140C}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9CC01DF9-1097-495D-A21B-056D0D485349}" type="presParOf" srcId="{F4B68BA8-694B-4B7F-8215-68903FFCD2D7}" destId="{F9E40158-D150-4590-915A-525B2EECA814}" srcOrd="25" destOrd="0" presId="urn:microsoft.com/office/officeart/2005/8/layout/radial6"/>
    <dgm:cxn modelId="{43EB125E-44C4-4F75-AAF1-87D1A89C6730}" type="presParOf" srcId="{F4B68BA8-694B-4B7F-8215-68903FFCD2D7}" destId="{AB6A3C0A-8357-447C-B394-69210922D96A}" srcOrd="26" destOrd="0" presId="urn:microsoft.com/office/officeart/2005/8/layout/radial6"/>
    <dgm:cxn modelId="{690F5E4D-F09C-4F5B-8965-C47CE5D160CF}" type="presParOf" srcId="{F4B68BA8-694B-4B7F-8215-68903FFCD2D7}" destId="{74C0712B-ED66-4B77-ADAB-9DE6844D05F5}" srcOrd="27" destOrd="0" presId="urn:microsoft.com/office/officeart/2005/8/layout/radial6"/>
    <dgm:cxn modelId="{471C71C8-425C-4743-BAB9-F73B205024D6}" type="presParOf" srcId="{F4B68BA8-694B-4B7F-8215-68903FFCD2D7}" destId="{05209CE9-8C46-4F78-ABF5-9C4D887CE0E4}" srcOrd="28" destOrd="0" presId="urn:microsoft.com/office/officeart/2005/8/layout/radial6"/>
    <dgm:cxn modelId="{02B7423A-11F1-403F-9041-884CCD0FA3CC}" type="presParOf" srcId="{F4B68BA8-694B-4B7F-8215-68903FFCD2D7}" destId="{A0968258-0091-486E-A416-1C38F04EA860}" srcOrd="29" destOrd="0" presId="urn:microsoft.com/office/officeart/2005/8/layout/radial6"/>
    <dgm:cxn modelId="{B8CC1EA4-9335-4844-A43A-B894BCA43A0A}" type="presParOf" srcId="{F4B68BA8-694B-4B7F-8215-68903FFCD2D7}" destId="{B76DEB9D-8860-407C-A97F-8A0CB5D83ACC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511149" y="540417"/>
          <a:ext cx="3691000" cy="36909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правобранилаштво</a:t>
          </a:r>
          <a:endParaRPr lang="en-US" sz="1600" kern="1200" dirty="0"/>
        </a:p>
      </dsp:txBody>
      <dsp:txXfrm>
        <a:off x="2051683" y="1080940"/>
        <a:ext cx="2609932" cy="2609875"/>
      </dsp:txXfrm>
    </dsp:sp>
    <dsp:sp modelId="{6AE34D3E-FD5D-4402-89AF-BF559D3EC92D}">
      <dsp:nvSpPr>
        <dsp:cNvPr id="0" name=""/>
        <dsp:cNvSpPr/>
      </dsp:nvSpPr>
      <dsp:spPr>
        <a:xfrm>
          <a:off x="3617154" y="372255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645152" y="3957106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5439659" y="203834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4017350" y="4273594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729584" y="9556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792590" y="2657522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16519" y="663848"/>
          <a:ext cx="2649454" cy="25855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Предшколска установа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Месне заједнице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Установе културе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Информациони центар за развој</a:t>
          </a:r>
        </a:p>
      </dsp:txBody>
      <dsp:txXfrm>
        <a:off x="171485" y="1042497"/>
        <a:ext cx="1873446" cy="1828276"/>
      </dsp:txXfrm>
    </dsp:sp>
    <dsp:sp modelId="{D4397D2C-6DDE-4A42-9855-5F94ADD7F1F8}">
      <dsp:nvSpPr>
        <dsp:cNvPr id="0" name=""/>
        <dsp:cNvSpPr/>
      </dsp:nvSpPr>
      <dsp:spPr>
        <a:xfrm>
          <a:off x="3201857" y="968581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498647" y="3146483"/>
          <a:ext cx="742044" cy="7420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5580380" y="500748"/>
          <a:ext cx="1500563" cy="150008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  <a:endParaRPr lang="en-US" sz="1200" kern="1200" dirty="0"/>
        </a:p>
      </dsp:txBody>
      <dsp:txXfrm>
        <a:off x="5800132" y="720430"/>
        <a:ext cx="1061059" cy="1060719"/>
      </dsp:txXfrm>
    </dsp:sp>
    <dsp:sp modelId="{4ABBCF6F-E7DA-4CE7-A2F5-6DD06BFAA1FA}">
      <dsp:nvSpPr>
        <dsp:cNvPr id="0" name=""/>
        <dsp:cNvSpPr/>
      </dsp:nvSpPr>
      <dsp:spPr>
        <a:xfrm>
          <a:off x="4911098" y="1536448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216519" y="40295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3180577" y="360612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</a:t>
          </a:r>
          <a:r>
            <a:rPr lang="en-US" sz="1400" kern="1200" dirty="0"/>
            <a:t>2</a:t>
          </a:r>
          <a:r>
            <a:rPr lang="sr-Cyrl-RS" sz="1400" kern="1200" dirty="0"/>
            <a:t>3.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4956" y="247415"/>
          <a:ext cx="1372513" cy="112905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kern="1200" dirty="0">
              <a:solidFill>
                <a:schemeClr val="bg1"/>
              </a:solidFill>
            </a:rPr>
            <a:t>1.</a:t>
          </a:r>
          <a:r>
            <a:rPr lang="sr-Cyrl-RS" sz="1000" kern="1200" dirty="0">
              <a:solidFill>
                <a:schemeClr val="bg1"/>
              </a:solidFill>
            </a:rPr>
            <a:t>021</a:t>
          </a:r>
          <a:r>
            <a:rPr lang="en-US" sz="1000" kern="1200" dirty="0">
              <a:solidFill>
                <a:schemeClr val="bg1"/>
              </a:solidFill>
            </a:rPr>
            <a:t>.</a:t>
          </a:r>
          <a:r>
            <a:rPr lang="sr-Cyrl-RS" sz="1000" kern="1200" dirty="0">
              <a:solidFill>
                <a:schemeClr val="bg1"/>
              </a:solidFill>
            </a:rPr>
            <a:t>737</a:t>
          </a:r>
          <a:r>
            <a:rPr lang="en-US" sz="1000" kern="1200" dirty="0">
              <a:solidFill>
                <a:schemeClr val="bg1"/>
              </a:solidFill>
            </a:rPr>
            <a:t>.354,00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205956" y="412761"/>
        <a:ext cx="970513" cy="798363"/>
      </dsp:txXfrm>
    </dsp:sp>
    <dsp:sp modelId="{98F3E7AB-6934-48FA-B82F-FBEAF1B2375D}">
      <dsp:nvSpPr>
        <dsp:cNvPr id="0" name=""/>
        <dsp:cNvSpPr/>
      </dsp:nvSpPr>
      <dsp:spPr>
        <a:xfrm>
          <a:off x="1469149" y="484517"/>
          <a:ext cx="654852" cy="654852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555950" y="734932"/>
        <a:ext cx="481250" cy="154022"/>
      </dsp:txXfrm>
    </dsp:sp>
    <dsp:sp modelId="{2F60A798-586E-4E47-B649-25F047F36835}">
      <dsp:nvSpPr>
        <dsp:cNvPr id="0" name=""/>
        <dsp:cNvSpPr/>
      </dsp:nvSpPr>
      <dsp:spPr>
        <a:xfrm>
          <a:off x="2215681" y="247415"/>
          <a:ext cx="1129055" cy="1129055"/>
        </a:xfrm>
        <a:prstGeom prst="ellipse">
          <a:avLst/>
        </a:prstGeom>
        <a:solidFill>
          <a:schemeClr val="accent4">
            <a:hueOff val="-571422"/>
            <a:satOff val="4840"/>
            <a:lumOff val="-20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58.262.646,00</a:t>
          </a:r>
        </a:p>
      </dsp:txBody>
      <dsp:txXfrm>
        <a:off x="2381027" y="412761"/>
        <a:ext cx="798363" cy="798363"/>
      </dsp:txXfrm>
    </dsp:sp>
    <dsp:sp modelId="{41F09F99-3DCC-47E4-9188-F7D103A1F6E3}">
      <dsp:nvSpPr>
        <dsp:cNvPr id="0" name=""/>
        <dsp:cNvSpPr/>
      </dsp:nvSpPr>
      <dsp:spPr>
        <a:xfrm>
          <a:off x="3436415" y="484517"/>
          <a:ext cx="654852" cy="654852"/>
        </a:xfrm>
        <a:prstGeom prst="mathPlus">
          <a:avLst/>
        </a:prstGeom>
        <a:solidFill>
          <a:schemeClr val="accent4">
            <a:hueOff val="-857133"/>
            <a:satOff val="7260"/>
            <a:lumOff val="-31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23216" y="734932"/>
        <a:ext cx="481250" cy="154022"/>
      </dsp:txXfrm>
    </dsp:sp>
    <dsp:sp modelId="{6C1FFF0F-B1A4-4C41-B9D3-30452A0DFA4B}">
      <dsp:nvSpPr>
        <dsp:cNvPr id="0" name=""/>
        <dsp:cNvSpPr/>
      </dsp:nvSpPr>
      <dsp:spPr>
        <a:xfrm>
          <a:off x="6070495" y="252225"/>
          <a:ext cx="1930560" cy="1178688"/>
        </a:xfrm>
        <a:prstGeom prst="ellipse">
          <a:avLst/>
        </a:prstGeom>
        <a:solidFill>
          <a:schemeClr val="accent4">
            <a:hueOff val="-1142844"/>
            <a:satOff val="9680"/>
            <a:lumOff val="-41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Укупан буџет општине </a:t>
          </a:r>
          <a:endParaRPr lang="en-US" sz="1300" kern="1200" dirty="0">
            <a:solidFill>
              <a:schemeClr val="bg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1.</a:t>
          </a:r>
          <a:r>
            <a:rPr lang="sr-Cyrl-RS" sz="1300" kern="1200" dirty="0">
              <a:solidFill>
                <a:schemeClr val="bg1"/>
              </a:solidFill>
            </a:rPr>
            <a:t>112</a:t>
          </a:r>
          <a:r>
            <a:rPr lang="en-US" sz="1300" kern="1200" dirty="0">
              <a:solidFill>
                <a:schemeClr val="bg1"/>
              </a:solidFill>
            </a:rPr>
            <a:t>.</a:t>
          </a:r>
          <a:r>
            <a:rPr lang="sr-Cyrl-RS" sz="1300" kern="1200" dirty="0">
              <a:solidFill>
                <a:schemeClr val="bg1"/>
              </a:solidFill>
            </a:rPr>
            <a:t>141.</a:t>
          </a:r>
          <a:r>
            <a:rPr lang="en-US" sz="1300" kern="1200" dirty="0">
              <a:solidFill>
                <a:schemeClr val="bg1"/>
              </a:solidFill>
            </a:rPr>
            <a:t>000,00</a:t>
          </a:r>
        </a:p>
      </dsp:txBody>
      <dsp:txXfrm>
        <a:off x="6353219" y="424840"/>
        <a:ext cx="1365112" cy="833458"/>
      </dsp:txXfrm>
    </dsp:sp>
    <dsp:sp modelId="{4F4F87F2-8514-4849-B974-53331EFFA6A3}">
      <dsp:nvSpPr>
        <dsp:cNvPr id="0" name=""/>
        <dsp:cNvSpPr/>
      </dsp:nvSpPr>
      <dsp:spPr>
        <a:xfrm>
          <a:off x="5337180" y="504058"/>
          <a:ext cx="614041" cy="631382"/>
        </a:xfrm>
        <a:prstGeom prst="mathEqual">
          <a:avLst/>
        </a:prstGeom>
        <a:solidFill>
          <a:schemeClr val="accent4">
            <a:hueOff val="-1714266"/>
            <a:satOff val="14520"/>
            <a:lumOff val="-627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418571" y="634123"/>
        <a:ext cx="451259" cy="371252"/>
      </dsp:txXfrm>
    </dsp:sp>
    <dsp:sp modelId="{A6BD896E-4D4C-4AE1-9C22-3ED8631C5A0A}">
      <dsp:nvSpPr>
        <dsp:cNvPr id="0" name=""/>
        <dsp:cNvSpPr/>
      </dsp:nvSpPr>
      <dsp:spPr>
        <a:xfrm>
          <a:off x="4017488" y="271193"/>
          <a:ext cx="1085191" cy="1089267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осталих извора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32</a:t>
          </a:r>
          <a:r>
            <a:rPr lang="en-US" sz="1000" kern="1200" dirty="0">
              <a:solidFill>
                <a:schemeClr val="bg1"/>
              </a:solidFill>
            </a:rPr>
            <a:t>.</a:t>
          </a:r>
          <a:r>
            <a:rPr lang="sr-Cyrl-RS" sz="1000" kern="1200" dirty="0">
              <a:solidFill>
                <a:schemeClr val="bg1"/>
              </a:solidFill>
            </a:rPr>
            <a:t>141</a:t>
          </a:r>
          <a:r>
            <a:rPr lang="en-US" sz="1000" kern="1200" dirty="0">
              <a:solidFill>
                <a:schemeClr val="bg1"/>
              </a:solidFill>
            </a:rPr>
            <a:t>.000,00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4176411" y="430712"/>
        <a:ext cx="767345" cy="7702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1">
            <a:shade val="80000"/>
            <a:hueOff val="52776"/>
            <a:satOff val="-2358"/>
            <a:lumOff val="54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/>
            <a:t>Донације</a:t>
          </a:r>
          <a:r>
            <a:rPr lang="sr-Cyrl-CS" sz="1400" b="1" kern="1200"/>
            <a:t> </a:t>
          </a:r>
          <a:r>
            <a:rPr lang="sr-Cyrl-CS" sz="1400" kern="12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>
              <a:latin typeface="Calibri" panose="020F0502020204030204" pitchFamily="34" charset="0"/>
            </a:rPr>
            <a:t>Трансфери п</a:t>
          </a:r>
          <a:r>
            <a:rPr lang="ru-RU" altLang="en-US" sz="1400" kern="12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kern="120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>
              <a:latin typeface="Calibri" panose="020F0502020204030204" pitchFamily="34" charset="0"/>
            </a:rPr>
            <a:t>наменски (</a:t>
          </a:r>
          <a:r>
            <a:rPr lang="sr-Cyrl-RS" altLang="en-US" sz="1400" kern="12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>
              <a:latin typeface="Calibri" panose="020F0502020204030204" pitchFamily="34" charset="0"/>
            </a:rPr>
            <a:t> </a:t>
          </a:r>
          <a:r>
            <a:rPr lang="sr-Cyrl-RS" altLang="en-US" sz="1400" kern="120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1">
            <a:shade val="80000"/>
            <a:hueOff val="105552"/>
            <a:satOff val="-4717"/>
            <a:lumOff val="109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chemeClr val="accent1">
            <a:shade val="80000"/>
            <a:hueOff val="158327"/>
            <a:satOff val="-7075"/>
            <a:lumOff val="163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1">
            <a:shade val="80000"/>
            <a:hueOff val="211103"/>
            <a:satOff val="-9434"/>
            <a:lumOff val="218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2787591" y="1251626"/>
          <a:ext cx="2993767" cy="2993767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200" kern="1200" dirty="0"/>
            <a:t>Укупни буџетски приходи и примања  1.</a:t>
          </a:r>
          <a:r>
            <a:rPr lang="en-US" sz="2200" kern="1200" dirty="0"/>
            <a:t>0</a:t>
          </a:r>
          <a:r>
            <a:rPr lang="sr-Cyrl-RS" sz="2200" kern="1200" dirty="0"/>
            <a:t>80.000.000,00 динара</a:t>
          </a:r>
          <a:endParaRPr lang="en-US" sz="2200" kern="1200" dirty="0"/>
        </a:p>
      </dsp:txBody>
      <dsp:txXfrm>
        <a:off x="3226018" y="1690053"/>
        <a:ext cx="2116913" cy="2116913"/>
      </dsp:txXfrm>
    </dsp:sp>
    <dsp:sp modelId="{63432802-399F-407F-AC10-7219543A0326}">
      <dsp:nvSpPr>
        <dsp:cNvPr id="0" name=""/>
        <dsp:cNvSpPr/>
      </dsp:nvSpPr>
      <dsp:spPr>
        <a:xfrm>
          <a:off x="3536033" y="4933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Приходи од  пореза  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6</a:t>
          </a:r>
          <a:r>
            <a:rPr lang="sr-Cyrl-RS" sz="1200" kern="1200" dirty="0"/>
            <a:t>5</a:t>
          </a:r>
          <a:r>
            <a:rPr lang="en-US" sz="1200" kern="1200" dirty="0"/>
            <a:t>7.</a:t>
          </a:r>
          <a:r>
            <a:rPr lang="sr-Cyrl-RS" sz="1200" kern="1200" dirty="0"/>
            <a:t>5</a:t>
          </a:r>
          <a:r>
            <a:rPr lang="en-US" sz="1200" kern="1200" dirty="0"/>
            <a:t>2</a:t>
          </a:r>
          <a:r>
            <a:rPr lang="sr-Cyrl-RS" sz="1200" kern="1200" dirty="0"/>
            <a:t>5</a:t>
          </a:r>
          <a:r>
            <a:rPr lang="en-US" sz="1200" kern="1200" dirty="0"/>
            <a:t>.000</a:t>
          </a:r>
          <a:r>
            <a:rPr lang="sr-Cyrl-RS" sz="1200" kern="1200" dirty="0"/>
            <a:t>,00       динара</a:t>
          </a:r>
          <a:endParaRPr lang="en-US" sz="1200" kern="1200" dirty="0"/>
        </a:p>
      </dsp:txBody>
      <dsp:txXfrm>
        <a:off x="3755246" y="268550"/>
        <a:ext cx="1058457" cy="1058457"/>
      </dsp:txXfrm>
    </dsp:sp>
    <dsp:sp modelId="{449BFEB2-6844-4A2C-8DC2-780280CBA079}">
      <dsp:nvSpPr>
        <dsp:cNvPr id="0" name=""/>
        <dsp:cNvSpPr/>
      </dsp:nvSpPr>
      <dsp:spPr>
        <a:xfrm>
          <a:off x="5061176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Трансфери 94</a:t>
          </a:r>
          <a:r>
            <a:rPr lang="en-US" sz="1200" kern="1200" dirty="0"/>
            <a:t>.</a:t>
          </a:r>
          <a:r>
            <a:rPr lang="sr-Cyrl-RS" sz="1200" kern="1200" dirty="0"/>
            <a:t>849</a:t>
          </a:r>
          <a:r>
            <a:rPr lang="en-US" sz="1200" kern="1200" dirty="0"/>
            <a:t>.340</a:t>
          </a:r>
          <a:r>
            <a:rPr lang="sr-Cyrl-RS" sz="1200" kern="1200" dirty="0"/>
            <a:t>,</a:t>
          </a:r>
          <a:r>
            <a:rPr lang="en-US" sz="1200" kern="1200" dirty="0"/>
            <a:t>00</a:t>
          </a:r>
          <a:r>
            <a:rPr lang="sr-Latn-RS" sz="1200" kern="1200" dirty="0"/>
            <a:t> </a:t>
          </a:r>
          <a:r>
            <a:rPr lang="sr-Cyrl-RS" sz="1200" kern="1200" dirty="0"/>
            <a:t>динара</a:t>
          </a:r>
          <a:endParaRPr lang="en-US" sz="1200" kern="1200" dirty="0"/>
        </a:p>
      </dsp:txBody>
      <dsp:txXfrm>
        <a:off x="5280389" y="1003020"/>
        <a:ext cx="1058457" cy="1058457"/>
      </dsp:txXfrm>
    </dsp:sp>
    <dsp:sp modelId="{9DDE88A7-5745-4E4F-A7A8-F71A4DA0D5F2}">
      <dsp:nvSpPr>
        <dsp:cNvPr id="0" name=""/>
        <dsp:cNvSpPr/>
      </dsp:nvSpPr>
      <dsp:spPr>
        <a:xfrm>
          <a:off x="5446027" y="2417795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Други приходи  </a:t>
          </a:r>
          <a:r>
            <a:rPr lang="en-US" sz="1200" kern="1200" dirty="0"/>
            <a:t>2</a:t>
          </a:r>
          <a:r>
            <a:rPr lang="sr-Cyrl-RS" sz="1200" kern="1200" dirty="0"/>
            <a:t>6</a:t>
          </a:r>
          <a:r>
            <a:rPr lang="en-US" sz="1200" kern="1200" dirty="0"/>
            <a:t>6</a:t>
          </a:r>
          <a:r>
            <a:rPr lang="sr-Cyrl-RS" sz="1200" kern="1200" dirty="0"/>
            <a:t>.05</a:t>
          </a:r>
          <a:r>
            <a:rPr lang="en-US" sz="1200" kern="1200" dirty="0"/>
            <a:t>0</a:t>
          </a:r>
          <a:r>
            <a:rPr lang="sr-Cyrl-RS" sz="1200" kern="1200" dirty="0"/>
            <a:t>.014,00 динара</a:t>
          </a:r>
          <a:endParaRPr lang="en-US" sz="1200" kern="1200" dirty="0"/>
        </a:p>
      </dsp:txBody>
      <dsp:txXfrm>
        <a:off x="5665240" y="2637008"/>
        <a:ext cx="1058457" cy="1058457"/>
      </dsp:txXfrm>
    </dsp:sp>
    <dsp:sp modelId="{72DE4213-15E1-4436-8045-C055E8A54EDE}">
      <dsp:nvSpPr>
        <dsp:cNvPr id="0" name=""/>
        <dsp:cNvSpPr/>
      </dsp:nvSpPr>
      <dsp:spPr>
        <a:xfrm>
          <a:off x="4382424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продаје нефинансијске имовине  2.193.000,00 динара</a:t>
          </a:r>
          <a:endParaRPr lang="en-US" sz="1200" kern="1200" dirty="0"/>
        </a:p>
      </dsp:txBody>
      <dsp:txXfrm>
        <a:off x="4601637" y="3976829"/>
        <a:ext cx="1058457" cy="1058457"/>
      </dsp:txXfrm>
    </dsp:sp>
    <dsp:sp modelId="{91CFC9CD-FF79-40EF-A271-A8DBB0423AC2}">
      <dsp:nvSpPr>
        <dsp:cNvPr id="0" name=""/>
        <dsp:cNvSpPr/>
      </dsp:nvSpPr>
      <dsp:spPr>
        <a:xfrm>
          <a:off x="2689643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задуживања продаје фин. имовине </a:t>
          </a:r>
          <a:r>
            <a:rPr lang="en-US" sz="1200" kern="1200" dirty="0"/>
            <a:t>0</a:t>
          </a:r>
          <a:r>
            <a:rPr lang="sr-Cyrl-RS" sz="1200" kern="1200" dirty="0"/>
            <a:t>,</a:t>
          </a:r>
          <a:r>
            <a:rPr lang="en-US" sz="1200" kern="1200" dirty="0"/>
            <a:t>0</a:t>
          </a:r>
          <a:r>
            <a:rPr lang="sr-Cyrl-RS" sz="1200" kern="1200" dirty="0"/>
            <a:t>0 динара</a:t>
          </a:r>
          <a:endParaRPr lang="en-US" sz="1200" kern="1200" dirty="0"/>
        </a:p>
      </dsp:txBody>
      <dsp:txXfrm>
        <a:off x="2908856" y="3976829"/>
        <a:ext cx="1058457" cy="1058457"/>
      </dsp:txXfrm>
    </dsp:sp>
    <dsp:sp modelId="{FC69A2CE-A671-47B5-8CD8-544465E52E9C}">
      <dsp:nvSpPr>
        <dsp:cNvPr id="0" name=""/>
        <dsp:cNvSpPr/>
      </dsp:nvSpPr>
      <dsp:spPr>
        <a:xfrm>
          <a:off x="1634211" y="243414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Пренета средства из ранијих година</a:t>
          </a:r>
          <a:r>
            <a:rPr lang="sr-Latn-RS" sz="1100" kern="1200" dirty="0"/>
            <a:t> </a:t>
          </a:r>
          <a:r>
            <a:rPr lang="en-US" sz="1100" kern="1200" dirty="0"/>
            <a:t>58</a:t>
          </a:r>
          <a:r>
            <a:rPr lang="sr-Cyrl-RS" sz="1100" kern="1200" dirty="0"/>
            <a:t>.</a:t>
          </a:r>
          <a:r>
            <a:rPr lang="en-US" sz="1100" kern="1200" dirty="0"/>
            <a:t>262</a:t>
          </a:r>
          <a:r>
            <a:rPr lang="sr-Cyrl-RS" sz="1100" kern="1200" dirty="0"/>
            <a:t>.</a:t>
          </a:r>
          <a:r>
            <a:rPr lang="en-US" sz="1100" kern="1200" dirty="0"/>
            <a:t>646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</a:t>
          </a:r>
          <a:r>
            <a:rPr lang="sr-Latn-RS" sz="1100" kern="1200" dirty="0"/>
            <a:t> </a:t>
          </a:r>
          <a:r>
            <a:rPr lang="sr-Cyrl-RS" sz="1100" kern="1200" dirty="0"/>
            <a:t>динара</a:t>
          </a:r>
          <a:endParaRPr lang="en-US" sz="1100" kern="1200" dirty="0"/>
        </a:p>
      </dsp:txBody>
      <dsp:txXfrm>
        <a:off x="1853424" y="2653359"/>
        <a:ext cx="1058457" cy="1058457"/>
      </dsp:txXfrm>
    </dsp:sp>
    <dsp:sp modelId="{9B647FE1-A88A-4E35-9B19-317D6ADD791B}">
      <dsp:nvSpPr>
        <dsp:cNvPr id="0" name=""/>
        <dsp:cNvSpPr/>
      </dsp:nvSpPr>
      <dsp:spPr>
        <a:xfrm>
          <a:off x="2010890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Меморандумске ставке за рефундацију расхода 1.120.</a:t>
          </a:r>
          <a:r>
            <a:rPr lang="en-US" sz="1100" kern="1200" dirty="0"/>
            <a:t>000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динара</a:t>
          </a:r>
          <a:endParaRPr lang="en-US" sz="1100" kern="1200" dirty="0"/>
        </a:p>
      </dsp:txBody>
      <dsp:txXfrm>
        <a:off x="2230103" y="1003020"/>
        <a:ext cx="1058457" cy="1058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chemeClr val="accent1">
            <a:shade val="80000"/>
            <a:hueOff val="37697"/>
            <a:satOff val="-1685"/>
            <a:lumOff val="3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chemeClr val="accent1">
            <a:shade val="80000"/>
            <a:hueOff val="75394"/>
            <a:satOff val="-3369"/>
            <a:lumOff val="78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accent1">
            <a:shade val="80000"/>
            <a:hueOff val="113091"/>
            <a:satOff val="-5054"/>
            <a:lumOff val="117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/>
            <a:t>Остали расходи </a:t>
          </a:r>
          <a:r>
            <a:rPr lang="sr-Cyrl-RS" sz="1400" kern="120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accent1">
            <a:shade val="80000"/>
            <a:hueOff val="150788"/>
            <a:satOff val="-6738"/>
            <a:lumOff val="15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међумесног превоза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accent1">
            <a:shade val="80000"/>
            <a:hueOff val="188485"/>
            <a:satOff val="-8423"/>
            <a:lumOff val="19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accent1">
            <a:shade val="80000"/>
            <a:hueOff val="226182"/>
            <a:satOff val="-10107"/>
            <a:lumOff val="234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Буџетска резерва </a:t>
          </a:r>
          <a:r>
            <a:rPr lang="sr-Cyrl-RS" sz="1500" kern="120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Капитални издаци </a:t>
          </a:r>
          <a:r>
            <a:rPr lang="sr-Cyrl-RS" sz="1500" kern="1200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DEB9D-8860-407C-A97F-8A0CB5D83ACC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4040000"/>
            <a:gd name="adj2" fmla="val 16200000"/>
            <a:gd name="adj3" fmla="val 2758"/>
          </a:avLst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0712B-ED66-4B77-ADAB-9DE6844D05F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1880000"/>
            <a:gd name="adj2" fmla="val 14040000"/>
            <a:gd name="adj3" fmla="val 2758"/>
          </a:avLst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251974" y="190572"/>
          <a:ext cx="3839925" cy="3839925"/>
        </a:xfrm>
        <a:prstGeom prst="blockArc">
          <a:avLst>
            <a:gd name="adj1" fmla="val 9248568"/>
            <a:gd name="adj2" fmla="val 11512946"/>
            <a:gd name="adj3" fmla="val 2758"/>
          </a:avLst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378934" y="533494"/>
          <a:ext cx="3839925" cy="3839925"/>
        </a:xfrm>
        <a:prstGeom prst="blockArc">
          <a:avLst>
            <a:gd name="adj1" fmla="val 7981662"/>
            <a:gd name="adj2" fmla="val 9913501"/>
            <a:gd name="adj3" fmla="val 2758"/>
          </a:avLst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5400000"/>
            <a:gd name="adj2" fmla="val 7560000"/>
            <a:gd name="adj3" fmla="val 2758"/>
          </a:avLst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164112" y="386153"/>
          <a:ext cx="3839925" cy="3839925"/>
        </a:xfrm>
        <a:prstGeom prst="blockArc">
          <a:avLst>
            <a:gd name="adj1" fmla="val 3145669"/>
            <a:gd name="adj2" fmla="val 5335069"/>
            <a:gd name="adj3" fmla="val 2758"/>
          </a:avLst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11645" y="350754"/>
          <a:ext cx="3839925" cy="3839925"/>
        </a:xfrm>
        <a:prstGeom prst="blockArc">
          <a:avLst>
            <a:gd name="adj1" fmla="val 1147149"/>
            <a:gd name="adj2" fmla="val 3253275"/>
            <a:gd name="adj3" fmla="val 2758"/>
          </a:avLst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20520000"/>
            <a:gd name="adj2" fmla="val 1080000"/>
            <a:gd name="adj3" fmla="val 2758"/>
          </a:avLst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8360000"/>
            <a:gd name="adj2" fmla="val 20520000"/>
            <a:gd name="adj3" fmla="val 2758"/>
          </a:avLst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6200000"/>
            <a:gd name="adj2" fmla="val 18360000"/>
            <a:gd name="adj3" fmla="val 275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302576" y="1570779"/>
          <a:ext cx="1634520" cy="14699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kern="1200" dirty="0">
              <a:solidFill>
                <a:schemeClr val="bg1"/>
              </a:solidFill>
            </a:rPr>
            <a:t>1.</a:t>
          </a:r>
          <a:r>
            <a:rPr lang="sr-Cyrl-RS" sz="1200" kern="1200" dirty="0">
              <a:solidFill>
                <a:schemeClr val="bg1"/>
              </a:solidFill>
            </a:rPr>
            <a:t>080</a:t>
          </a:r>
          <a:r>
            <a:rPr lang="en-GB" sz="1200" kern="1200" dirty="0">
              <a:solidFill>
                <a:schemeClr val="bg1"/>
              </a:solidFill>
            </a:rPr>
            <a:t>.</a:t>
          </a:r>
          <a:r>
            <a:rPr lang="sr-Cyrl-RS" sz="1200" kern="1200" dirty="0">
              <a:solidFill>
                <a:schemeClr val="bg1"/>
              </a:solidFill>
            </a:rPr>
            <a:t>000</a:t>
          </a:r>
          <a:r>
            <a:rPr lang="en-GB" sz="1200" kern="1200" dirty="0">
              <a:solidFill>
                <a:schemeClr val="bg1"/>
              </a:solidFill>
            </a:rPr>
            <a:t>.</a:t>
          </a:r>
          <a:r>
            <a:rPr lang="sr-Cyrl-RS" sz="1200" kern="1200" dirty="0">
              <a:solidFill>
                <a:schemeClr val="bg1"/>
              </a:solidFill>
            </a:rPr>
            <a:t>0</a:t>
          </a:r>
          <a:r>
            <a:rPr lang="en-GB" sz="1200" kern="1200" dirty="0">
              <a:solidFill>
                <a:schemeClr val="bg1"/>
              </a:solidFill>
            </a:rPr>
            <a:t>00</a:t>
          </a:r>
          <a:r>
            <a:rPr lang="sr-Cyrl-RS" sz="1200" kern="1200" dirty="0">
              <a:solidFill>
                <a:schemeClr val="bg1"/>
              </a:solidFill>
            </a:rPr>
            <a:t>,</a:t>
          </a:r>
          <a:r>
            <a:rPr lang="en-GB" sz="1200" kern="1200" dirty="0">
              <a:solidFill>
                <a:schemeClr val="bg1"/>
              </a:solidFill>
            </a:rPr>
            <a:t>00</a:t>
          </a:r>
        </a:p>
      </dsp:txBody>
      <dsp:txXfrm>
        <a:off x="3541946" y="1786055"/>
        <a:ext cx="1155780" cy="1039445"/>
      </dsp:txXfrm>
    </dsp:sp>
    <dsp:sp modelId="{73F305AC-CFDC-45B1-8AB8-6FABD1C99179}">
      <dsp:nvSpPr>
        <dsp:cNvPr id="0" name=""/>
        <dsp:cNvSpPr/>
      </dsp:nvSpPr>
      <dsp:spPr>
        <a:xfrm>
          <a:off x="3629879" y="-101085"/>
          <a:ext cx="979913" cy="102676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solidFill>
                <a:schemeClr val="bg1"/>
              </a:solidFill>
            </a:rPr>
            <a:t>Коришћење роба и услуга 460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331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9</a:t>
          </a:r>
          <a:r>
            <a:rPr lang="en-GB" sz="800" kern="1200" dirty="0">
              <a:solidFill>
                <a:schemeClr val="bg1"/>
              </a:solidFill>
            </a:rPr>
            <a:t>00,00</a:t>
          </a:r>
          <a:r>
            <a:rPr lang="ru-RU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73384" y="49281"/>
        <a:ext cx="692903" cy="726029"/>
      </dsp:txXfrm>
    </dsp:sp>
    <dsp:sp modelId="{A14630AA-C1BD-4A7E-B665-0A7C9B6C19C9}">
      <dsp:nvSpPr>
        <dsp:cNvPr id="0" name=""/>
        <dsp:cNvSpPr/>
      </dsp:nvSpPr>
      <dsp:spPr>
        <a:xfrm>
          <a:off x="4747500" y="295925"/>
          <a:ext cx="970594" cy="955986"/>
        </a:xfrm>
        <a:prstGeom prst="ellipse">
          <a:avLst/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Дотације и трансфери 125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621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000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89640" y="435926"/>
        <a:ext cx="686314" cy="675984"/>
      </dsp:txXfrm>
    </dsp:sp>
    <dsp:sp modelId="{E43F7264-94BE-4E7E-8A98-A0D70BB3AF06}">
      <dsp:nvSpPr>
        <dsp:cNvPr id="0" name=""/>
        <dsp:cNvSpPr/>
      </dsp:nvSpPr>
      <dsp:spPr>
        <a:xfrm>
          <a:off x="5392024" y="1282236"/>
          <a:ext cx="1057243" cy="876847"/>
        </a:xfrm>
        <a:prstGeom prst="ellipse">
          <a:avLst/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Расходи за запослене 249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156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300,00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546854" y="1410647"/>
        <a:ext cx="747583" cy="620025"/>
      </dsp:txXfrm>
    </dsp:sp>
    <dsp:sp modelId="{115526CD-270E-4C52-A164-15F2B6F9FE39}">
      <dsp:nvSpPr>
        <dsp:cNvPr id="0" name=""/>
        <dsp:cNvSpPr/>
      </dsp:nvSpPr>
      <dsp:spPr>
        <a:xfrm>
          <a:off x="5477124" y="2463109"/>
          <a:ext cx="887042" cy="855574"/>
        </a:xfrm>
        <a:prstGeom prst="ellipse">
          <a:avLst/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Социјална помоћ динара 33.555.000,00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607028" y="2588405"/>
        <a:ext cx="627234" cy="604982"/>
      </dsp:txXfrm>
    </dsp:sp>
    <dsp:sp modelId="{5101AD7C-EA94-402A-A388-0FD916639D60}">
      <dsp:nvSpPr>
        <dsp:cNvPr id="0" name=""/>
        <dsp:cNvSpPr/>
      </dsp:nvSpPr>
      <dsp:spPr>
        <a:xfrm>
          <a:off x="4748104" y="3369329"/>
          <a:ext cx="981083" cy="875067"/>
        </a:xfrm>
        <a:prstGeom prst="ellipse">
          <a:avLst/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Субвенције </a:t>
          </a:r>
          <a:r>
            <a:rPr lang="en-US" sz="800" kern="1200" dirty="0">
              <a:solidFill>
                <a:schemeClr val="bg1"/>
              </a:solidFill>
            </a:rPr>
            <a:t>4</a:t>
          </a:r>
          <a:r>
            <a:rPr lang="sr-Cyrl-RS" sz="800" kern="1200" dirty="0">
              <a:solidFill>
                <a:schemeClr val="bg1"/>
              </a:solidFill>
            </a:rPr>
            <a:t>8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724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0</a:t>
          </a:r>
          <a:r>
            <a:rPr lang="en-GB" sz="800" kern="1200" dirty="0">
              <a:solidFill>
                <a:schemeClr val="bg1"/>
              </a:solidFill>
            </a:rPr>
            <a:t>00,00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91780" y="3497480"/>
        <a:ext cx="693731" cy="618765"/>
      </dsp:txXfrm>
    </dsp:sp>
    <dsp:sp modelId="{D19ADD6D-9F0A-4766-B637-BB2D5495A9BB}">
      <dsp:nvSpPr>
        <dsp:cNvPr id="0" name=""/>
        <dsp:cNvSpPr/>
      </dsp:nvSpPr>
      <dsp:spPr>
        <a:xfrm>
          <a:off x="3662615" y="3771473"/>
          <a:ext cx="914441" cy="855574"/>
        </a:xfrm>
        <a:prstGeom prst="ellipse">
          <a:avLst/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Остали расходи 50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042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500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96532" y="3896769"/>
        <a:ext cx="646607" cy="604982"/>
      </dsp:txXfrm>
    </dsp:sp>
    <dsp:sp modelId="{4F05B281-B6DB-45BB-A427-1BF92AADC139}">
      <dsp:nvSpPr>
        <dsp:cNvPr id="0" name=""/>
        <dsp:cNvSpPr/>
      </dsp:nvSpPr>
      <dsp:spPr>
        <a:xfrm>
          <a:off x="2516811" y="3376095"/>
          <a:ext cx="980127" cy="923084"/>
        </a:xfrm>
        <a:prstGeom prst="ellipse">
          <a:avLst/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Средства резерве 39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621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037</a:t>
          </a:r>
          <a:r>
            <a:rPr lang="en-GB" sz="800" kern="1200" dirty="0">
              <a:solidFill>
                <a:schemeClr val="bg1"/>
              </a:solidFill>
            </a:rPr>
            <a:t>,00</a:t>
          </a:r>
        </a:p>
      </dsp:txBody>
      <dsp:txXfrm>
        <a:off x="2660347" y="3511278"/>
        <a:ext cx="693055" cy="652718"/>
      </dsp:txXfrm>
    </dsp:sp>
    <dsp:sp modelId="{2D6C03BD-4023-431E-84F6-C080A9961C8A}">
      <dsp:nvSpPr>
        <dsp:cNvPr id="0" name=""/>
        <dsp:cNvSpPr/>
      </dsp:nvSpPr>
      <dsp:spPr>
        <a:xfrm>
          <a:off x="1972887" y="2453216"/>
          <a:ext cx="990270" cy="966247"/>
        </a:xfrm>
        <a:prstGeom prst="ellipse">
          <a:avLst/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Капитални издаци 72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948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263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117909" y="2594720"/>
        <a:ext cx="700226" cy="683239"/>
      </dsp:txXfrm>
    </dsp:sp>
    <dsp:sp modelId="{F9E40158-D150-4590-915A-525B2EECA814}">
      <dsp:nvSpPr>
        <dsp:cNvPr id="0" name=""/>
        <dsp:cNvSpPr/>
      </dsp:nvSpPr>
      <dsp:spPr>
        <a:xfrm>
          <a:off x="1780332" y="1197150"/>
          <a:ext cx="1077390" cy="1047019"/>
        </a:xfrm>
        <a:prstGeom prst="ellipse">
          <a:avLst/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kern="1200" dirty="0" err="1">
              <a:solidFill>
                <a:schemeClr val="bg1"/>
              </a:solidFill>
            </a:rPr>
            <a:t>наб</a:t>
          </a:r>
          <a:r>
            <a:rPr lang="sr-Cyrl-RS" sz="800" kern="1200" dirty="0">
              <a:solidFill>
                <a:schemeClr val="bg1"/>
              </a:solidFill>
            </a:rPr>
            <a:t>. финанс. Имовине 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1938112" y="1350482"/>
        <a:ext cx="761830" cy="740355"/>
      </dsp:txXfrm>
    </dsp:sp>
    <dsp:sp modelId="{05209CE9-8C46-4F78-ABF5-9C4D887CE0E4}">
      <dsp:nvSpPr>
        <dsp:cNvPr id="0" name=""/>
        <dsp:cNvSpPr/>
      </dsp:nvSpPr>
      <dsp:spPr>
        <a:xfrm>
          <a:off x="2560835" y="388639"/>
          <a:ext cx="892080" cy="770558"/>
        </a:xfrm>
        <a:prstGeom prst="ellipse">
          <a:avLst/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Отплата камата 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691477" y="501485"/>
        <a:ext cx="630796" cy="544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9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28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9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801" r:id="rId13"/>
    <p:sldLayoutId id="2147483907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6D0B2-16B7-4356-BD71-E1179A00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ОПШТИНА КАЊИЖА</a:t>
            </a:r>
            <a:br>
              <a:rPr lang="en-US" alt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Content Placeholder 55">
            <a:extLst>
              <a:ext uri="{FF2B5EF4-FFF2-40B4-BE49-F238E27FC236}">
                <a16:creationId xmlns:a16="http://schemas.microsoft.com/office/drawing/2014/main" id="{FF7A5285-4E3C-CF58-0C99-14A489940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77" y="4170501"/>
            <a:ext cx="27432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n-US" sz="1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ГРАЂАНСКИ ВОДИЧ КРОЗ ОДЛУКУ О БУЏЕТУ ЗА 2023. ГОДИНУ</a:t>
            </a:r>
            <a:endParaRPr lang="en-US" sz="1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04E955-D741-4629-99FB-8E1CEBA8C2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820" r="8535" b="-1"/>
          <a:stretch/>
        </p:blipFill>
        <p:spPr>
          <a:xfrm>
            <a:off x="3865366" y="1589328"/>
            <a:ext cx="4915159" cy="368728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B2D17-C8DE-49A8-85B7-8CD3B754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93266" y="6356350"/>
            <a:ext cx="102208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5FB0A07-249F-4345-993B-6AB4700608B8}" type="slidenum">
              <a:rPr lang="en-US">
                <a:solidFill>
                  <a:srgbClr val="595959"/>
                </a:solidFill>
              </a:rPr>
              <a:pPr>
                <a:spcAft>
                  <a:spcPts val="600"/>
                </a:spcAft>
                <a:defRPr/>
              </a:pPr>
              <a:t>1</a:t>
            </a:fld>
            <a:endParaRPr lang="en-US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9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5AAC8A-32FB-4B1A-B82C-D3AA612B32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2" r="7359" b="2"/>
          <a:stretch/>
        </p:blipFill>
        <p:spPr>
          <a:xfrm>
            <a:off x="4632324" y="10"/>
            <a:ext cx="4511676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5E150F-3CBF-4743-8E76-0B2559435E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0" r="-3" b="1935"/>
          <a:stretch/>
        </p:blipFill>
        <p:spPr>
          <a:xfrm>
            <a:off x="20" y="4069980"/>
            <a:ext cx="2651478" cy="27880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1F24D6-D2B8-4306-95BD-4FF71EC9C6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0" r="18427" b="-3"/>
          <a:stretch/>
        </p:blipFill>
        <p:spPr>
          <a:xfrm>
            <a:off x="2772149" y="3257176"/>
            <a:ext cx="3591820" cy="36008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BA0597-50F0-49F5-8340-BFFF565DBA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6593" b="2"/>
          <a:stretch/>
        </p:blipFill>
        <p:spPr>
          <a:xfrm>
            <a:off x="20" y="10"/>
            <a:ext cx="4511656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9971270-A5DF-46E8-B630-438404A96C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 r="5" b="13579"/>
          <a:stretch/>
        </p:blipFill>
        <p:spPr>
          <a:xfrm>
            <a:off x="6484620" y="4069976"/>
            <a:ext cx="2659380" cy="2788024"/>
          </a:xfrm>
          <a:prstGeom prst="rect">
            <a:avLst/>
          </a:prstGeom>
        </p:spPr>
      </p:pic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6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САДРЖАЈ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 настаје буџет општине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 учествује у буџетском процесу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основу чега се доноси буџет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 се пуни општинска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 планираних прихода и примања за 202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годину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шта се троше јавна средства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 су расходи и издаци буџета?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 планираних расхода и издатака за 202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 буџета расподељени по директним и индиректним буџетским корисницима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Најважнији капитални пројекти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Најважнији пројекти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7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Драги суграђани и 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суграђанке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Грађански буџет представља сажет и јасан приказ Одлуке о буџету општине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Кањижа за 202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њиже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заједничком постављању циљева, дефинисању приоритета и планирању развоја наше општине.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sr-Cyrl-RS" dirty="0"/>
          </a:p>
          <a:p>
            <a:pPr algn="r"/>
            <a:r>
              <a:rPr lang="sr-Cyrl-RS" dirty="0"/>
              <a:t>Роберт </a:t>
            </a:r>
            <a:r>
              <a:rPr lang="sr-Cyrl-RS" dirty="0" err="1"/>
              <a:t>Фејстамер</a:t>
            </a:r>
            <a:endParaRPr lang="sr-Cyrl-RS" dirty="0"/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9"/>
            <a:ext cx="4175254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None/>
            </a:pPr>
            <a:r>
              <a:rPr lang="ru-RU" alt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општине</a:t>
            </a:r>
          </a:p>
          <a:p>
            <a:pPr marL="0" indent="6350" defTabSz="209550"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6350" defTabSz="209550"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Општинско веће</a:t>
            </a:r>
          </a:p>
          <a:p>
            <a:pPr marL="0" indent="6350" defTabSz="209550"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Општинска управа</a:t>
            </a:r>
          </a:p>
          <a:p>
            <a:pPr marL="0" indent="6350" defTabSz="209550"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Правобранилаштво општине</a:t>
            </a:r>
          </a:p>
          <a:p>
            <a:pPr marL="0" indent="6350" defTabSz="209550">
              <a:buNone/>
            </a:pPr>
            <a:endParaRPr lang="ru-RU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6350" defTabSz="209550">
              <a:buNone/>
            </a:pPr>
            <a:endParaRPr lang="sr-Latn-RS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8"/>
            <a:ext cx="4038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Индиректни корисници буџетских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Информациони центар за развој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Библиотека Јожеф Атила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Регионални креативни Атеље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Регионални центар за професионални развој запослених	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Предшколска установа Наши бисери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Центар за пружање услуга социјалне заштите</a:t>
            </a:r>
            <a:endParaRPr lang="ru-RU" altLang="en-US" sz="1700" dirty="0"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Месне заједнице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48" y="3982669"/>
            <a:ext cx="4038600" cy="25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339890"/>
            <a:ext cx="8492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општине за буџетску, односно календарску годину.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Приликом дефинисања овог, за општину Кањижа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39648657"/>
              </p:ext>
            </p:extLst>
          </p:nvPr>
        </p:nvGraphicFramePr>
        <p:xfrm>
          <a:off x="1524000" y="1397000"/>
          <a:ext cx="686442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535832" cy="134317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 dirty="0"/>
              <a:t>Грађани и њихова удружења</a:t>
            </a:r>
            <a:endParaRPr lang="en-US" sz="1200" dirty="0"/>
          </a:p>
        </p:txBody>
      </p:sp>
      <p:sp>
        <p:nvSpPr>
          <p:cNvPr id="6" name="Oval 5"/>
          <p:cNvSpPr/>
          <p:nvPr/>
        </p:nvSpPr>
        <p:spPr>
          <a:xfrm>
            <a:off x="5391224" y="5051722"/>
            <a:ext cx="1535832" cy="148719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 dirty="0"/>
              <a:t>Јавна предузећа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98298059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 Кањижа за 2023.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 Кањижа за 2023. годину планирана су средства из буџета општине у износу од</a:t>
            </a:r>
            <a:r>
              <a:rPr lang="en-GB" sz="1700" dirty="0"/>
              <a:t> </a:t>
            </a:r>
            <a:r>
              <a:rPr lang="en-US" sz="1700" dirty="0"/>
              <a:t>1.0</a:t>
            </a:r>
            <a:r>
              <a:rPr lang="sr-Cyrl-RS" sz="1700" dirty="0"/>
              <a:t>21.7</a:t>
            </a:r>
            <a:r>
              <a:rPr lang="en-US" sz="1700" dirty="0"/>
              <a:t>37</a:t>
            </a:r>
            <a:r>
              <a:rPr lang="sr-Cyrl-RS" sz="1700" dirty="0"/>
              <a:t>.</a:t>
            </a:r>
            <a:r>
              <a:rPr lang="en-US" sz="1700" dirty="0"/>
              <a:t>354</a:t>
            </a:r>
            <a:r>
              <a:rPr lang="sr-Cyrl-RS" sz="1700" dirty="0"/>
              <a:t>,</a:t>
            </a:r>
            <a:r>
              <a:rPr lang="en-US" sz="1700" dirty="0"/>
              <a:t>00</a:t>
            </a:r>
            <a:r>
              <a:rPr lang="sr-Cyrl-RS" sz="1700" dirty="0"/>
              <a:t> динара, пренета средства из ранијих година у износу од </a:t>
            </a:r>
            <a:r>
              <a:rPr lang="en-US" sz="1700" dirty="0"/>
              <a:t>58.262.646,00</a:t>
            </a:r>
            <a:r>
              <a:rPr lang="sr-Cyrl-RS" sz="1700" dirty="0"/>
              <a:t> динара и средства из осталих извора у износу од 32.141.</a:t>
            </a:r>
            <a:r>
              <a:rPr lang="en-US" sz="1700" dirty="0"/>
              <a:t>000</a:t>
            </a:r>
            <a:r>
              <a:rPr lang="sr-Cyrl-RS" sz="1700" dirty="0"/>
              <a:t>,00 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75661559"/>
              </p:ext>
            </p:extLst>
          </p:nvPr>
        </p:nvGraphicFramePr>
        <p:xfrm>
          <a:off x="571472" y="4581132"/>
          <a:ext cx="8001056" cy="162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51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4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4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>
                <a:solidFill>
                  <a:srgbClr val="FF0000"/>
                </a:solidFill>
              </a:rPr>
              <a:t>1.112.141.</a:t>
            </a:r>
            <a:r>
              <a:rPr lang="en-US" sz="4400" b="1" dirty="0">
                <a:solidFill>
                  <a:srgbClr val="FF0000"/>
                </a:solidFill>
              </a:rPr>
              <a:t>0</a:t>
            </a:r>
            <a:r>
              <a:rPr lang="sr-Cyrl-RS" sz="4400" b="1" dirty="0">
                <a:solidFill>
                  <a:srgbClr val="FF0000"/>
                </a:solidFill>
              </a:rPr>
              <a:t>00,00 </a:t>
            </a:r>
            <a:r>
              <a:rPr lang="sr-Cyrl-RS" sz="3600" b="1" dirty="0"/>
              <a:t>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765765"/>
              </p:ext>
            </p:extLst>
          </p:nvPr>
        </p:nvGraphicFramePr>
        <p:xfrm>
          <a:off x="457200" y="1124748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9" y="247870"/>
            <a:ext cx="8196695" cy="1020893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2023. годину</a:t>
            </a:r>
            <a:r>
              <a:rPr lang="en-US" sz="3000" b="1" dirty="0"/>
              <a:t> </a:t>
            </a:r>
            <a:br>
              <a:rPr lang="en-US" sz="3000" b="1" dirty="0"/>
            </a:br>
            <a:r>
              <a:rPr lang="sr-Cyrl-RS" sz="1300" b="1" dirty="0"/>
              <a:t>-без сопствених прихода индиректних корисника-</a:t>
            </a:r>
            <a:endParaRPr lang="en-US" sz="13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96712907"/>
              </p:ext>
            </p:extLst>
          </p:nvPr>
        </p:nvGraphicFramePr>
        <p:xfrm>
          <a:off x="323532" y="1417641"/>
          <a:ext cx="8568951" cy="5303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</a:t>
            </a:r>
            <a:r>
              <a:rPr lang="en-US" sz="2900" b="1" dirty="0"/>
              <a:t>2</a:t>
            </a:r>
            <a:r>
              <a:rPr lang="sr-Cyrl-RS" sz="2900" b="1" dirty="0"/>
              <a:t>3.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87754"/>
              </p:ext>
            </p:extLst>
          </p:nvPr>
        </p:nvGraphicFramePr>
        <p:xfrm>
          <a:off x="1115616" y="1700808"/>
          <a:ext cx="6912768" cy="4439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3F82BF4-2D4D-46FD-8494-2CD82B412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0515039"/>
              </p:ext>
            </p:extLst>
          </p:nvPr>
        </p:nvGraphicFramePr>
        <p:xfrm>
          <a:off x="1403648" y="2007406"/>
          <a:ext cx="6096000" cy="454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</a:t>
            </a:r>
            <a:r>
              <a:rPr lang="en-US" sz="1700" dirty="0"/>
              <a:t>2</a:t>
            </a:r>
            <a:r>
              <a:rPr lang="sr-Cyrl-RS" sz="1700" dirty="0"/>
              <a:t>3.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1,</a:t>
            </a:r>
            <a:r>
              <a:rPr lang="sr-Cyrl-RS" b="1" dirty="0"/>
              <a:t>080</a:t>
            </a:r>
            <a:r>
              <a:rPr lang="sr-Latn-RS" b="1" dirty="0"/>
              <a:t> </a:t>
            </a:r>
            <a:r>
              <a:rPr lang="sr-Cyrl-RS" b="1" dirty="0"/>
              <a:t>милијарди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8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012646"/>
              </p:ext>
            </p:extLst>
          </p:nvPr>
        </p:nvGraphicFramePr>
        <p:xfrm>
          <a:off x="457200" y="1129631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</a:t>
            </a:r>
            <a:r>
              <a:rPr lang="en-US" sz="3000" b="1" dirty="0"/>
              <a:t>2</a:t>
            </a:r>
            <a:r>
              <a:rPr lang="sr-Cyrl-RS" sz="3000" b="1" dirty="0"/>
              <a:t>3.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1897048"/>
              </p:ext>
            </p:extLst>
          </p:nvPr>
        </p:nvGraphicFramePr>
        <p:xfrm>
          <a:off x="457200" y="16002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/>
              <a:t>за 2023. годину</a:t>
            </a:r>
            <a:endParaRPr lang="en-US" sz="3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8319958"/>
              </p:ext>
            </p:extLst>
          </p:nvPr>
        </p:nvGraphicFramePr>
        <p:xfrm>
          <a:off x="1187628" y="1916836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570555"/>
              </p:ext>
            </p:extLst>
          </p:nvPr>
        </p:nvGraphicFramePr>
        <p:xfrm>
          <a:off x="971600" y="1525443"/>
          <a:ext cx="654176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398864"/>
              </p:ext>
            </p:extLst>
          </p:nvPr>
        </p:nvGraphicFramePr>
        <p:xfrm>
          <a:off x="91846" y="980733"/>
          <a:ext cx="8960308" cy="55503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</a:t>
                      </a:r>
                      <a:r>
                        <a:rPr lang="en-US" sz="1200" dirty="0"/>
                        <a:t>2</a:t>
                      </a:r>
                      <a:r>
                        <a:rPr lang="sr-Cyrl-RS" sz="1200" dirty="0"/>
                        <a:t>3.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18.85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1,75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135.829.263,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12,58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16.743.0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1,55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15.040.000,00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1,39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30.000.000,00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2,78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33.244.000,00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3,08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52.570.000,00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4,87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и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125.630.000,00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11,63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72.243.000,00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6,69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20.254.500,00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1,88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74.249.000,00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6,87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26.120.000,00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2,42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76.419.500,00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7,08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24.970.000,00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2,31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317.167.237,00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29,37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35.670.500,00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3,30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b="0" dirty="0"/>
                        <a:t>Програм 17. Енергетски ефикасност и обновљиви извори енергије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5.000.000,00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0,46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1.080.0</a:t>
                      </a:r>
                      <a:r>
                        <a:rPr lang="en-US" dirty="0"/>
                        <a:t>0</a:t>
                      </a:r>
                      <a:r>
                        <a:rPr lang="sr-Cyrl-RS" dirty="0"/>
                        <a:t>0.000,00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100 %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Структура расхода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841663"/>
              </p:ext>
            </p:extLst>
          </p:nvPr>
        </p:nvGraphicFramePr>
        <p:xfrm>
          <a:off x="1076325" y="1196752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000" b="1" dirty="0"/>
              <a:t>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671909"/>
              </p:ext>
            </p:extLst>
          </p:nvPr>
        </p:nvGraphicFramePr>
        <p:xfrm>
          <a:off x="683573" y="1417637"/>
          <a:ext cx="7488833" cy="527264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3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2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Назив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из Одлуке о буџету за 20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годину  (износ у динарима)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 буџета по кориснику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Скупштина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општине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049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Председник општине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14.367.500,00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веће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11.254.000,00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правобранилаштво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2.003.400,00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Општинска управа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777.061.300,00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73,59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Месне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заједнице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65.832.800,00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Центар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пружање услуга социјалне заштите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14.325.000,00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Библиотека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Јожеф Атила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14.101.000,00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центар за 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проф.развој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запослених у образовању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6.864.500,00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редшколска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установа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125.630.000,00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Cnesa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22.363.500,00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креативни атеље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7.625.000,00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Информациони центар за развој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8.523.000,00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0,78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6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1.080.000.000,00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5082"/>
          </a:xfrm>
        </p:spPr>
        <p:txBody>
          <a:bodyPr>
            <a:noAutofit/>
          </a:bodyPr>
          <a:lstStyle/>
          <a:p>
            <a:r>
              <a:rPr lang="sr-Cyrl-RS" sz="3000" dirty="0"/>
              <a:t>Најважнији капитални пројекти</a:t>
            </a:r>
            <a:endParaRPr lang="en-US" sz="3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6313998"/>
              </p:ext>
            </p:extLst>
          </p:nvPr>
        </p:nvGraphicFramePr>
        <p:xfrm>
          <a:off x="611564" y="1064150"/>
          <a:ext cx="7488833" cy="4271757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816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2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202</a:t>
                      </a:r>
                      <a:r>
                        <a:rPr lang="sr-Cyrl-RS" sz="1500" dirty="0">
                          <a:effectLst/>
                        </a:rPr>
                        <a:t>3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Latn-RS" sz="1500" dirty="0">
                          <a:effectLst/>
                        </a:rPr>
                        <a:t>2</a:t>
                      </a:r>
                      <a:r>
                        <a:rPr lang="sr-Cyrl-RS" sz="1500" dirty="0">
                          <a:effectLst/>
                        </a:rPr>
                        <a:t>4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202</a:t>
                      </a:r>
                      <a:r>
                        <a:rPr lang="sr-Cyrl-RS" sz="1500" dirty="0">
                          <a:effectLst/>
                        </a:rPr>
                        <a:t>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фекалне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канализације и санација водовода у Хоргошу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35.953.263,00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293">
                <a:tc>
                  <a:txBody>
                    <a:bodyPr/>
                    <a:lstStyle/>
                    <a:p>
                      <a:r>
                        <a:rPr lang="sr-Cyrl-RS" sz="1100" dirty="0">
                          <a:solidFill>
                            <a:schemeClr val="tx1"/>
                          </a:solidFill>
                        </a:rPr>
                        <a:t>Асфалтирање улице Младена Стојановића у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</a:rPr>
                        <a:t>Зимонићу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4.080.000,00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5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и реконструкција коловоза у улици Сибињанин Јанка и реконструкција коловоза у делу Кошут Лајоша у Кањижи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59.300.000,00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Обнова зграде основне школе Јован Јовановић Змај у Мартоношу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100.200.000,00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3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асфалтног коловоза у делу улице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Фехер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Ференца у Кањижи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13.200.000,00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Поправка тротоара у Главној улици у Хоргошу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29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65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Рехабилитација и доградња коловоза у улици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Личка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23.500.000,00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65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коловоза у улици Стевана Новковића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4.800.000,00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5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фекалне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канализације у улицама Беле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Бартока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, Попова, Бранка Радичевића,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Доситељ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Обрадовића, Данила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Војовића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, Цркве, Школска и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Кањишки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пут у Хоргошу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30.000.000,00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65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асфалтног коловоза у улици Јожефа Атиле у Мартоношу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5.800.000,00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</a:t>
            </a:r>
            <a:endParaRPr lang="en-US" sz="2800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31EDB91-2BB9-44DA-8764-415DB494F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551541"/>
              </p:ext>
            </p:extLst>
          </p:nvPr>
        </p:nvGraphicFramePr>
        <p:xfrm>
          <a:off x="395536" y="1340768"/>
          <a:ext cx="7812868" cy="4667504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220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9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91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0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23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Latn-RS" sz="1500" dirty="0">
                          <a:effectLst/>
                        </a:rPr>
                        <a:t>2</a:t>
                      </a:r>
                      <a:r>
                        <a:rPr lang="sr-Cyrl-RS" sz="1500" dirty="0">
                          <a:effectLst/>
                        </a:rPr>
                        <a:t>4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202</a:t>
                      </a:r>
                      <a:r>
                        <a:rPr lang="sr-Cyrl-RS" sz="1500" dirty="0">
                          <a:effectLst/>
                        </a:rPr>
                        <a:t>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1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фекалне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канализације и санација водовода у Хоргошу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35.953.263,00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Асфалтирање улице Младена Стојановића у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Зимоњићу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4.080.000,00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304">
                <a:tc>
                  <a:txBody>
                    <a:bodyPr/>
                    <a:lstStyle/>
                    <a:p>
                      <a:r>
                        <a:rPr lang="sr-Cyrl-RS" sz="1100" dirty="0">
                          <a:solidFill>
                            <a:schemeClr val="tx1"/>
                          </a:solidFill>
                        </a:rPr>
                        <a:t>Изградња и реконструкција коловоза у улици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</a:rPr>
                        <a:t>Сибињанин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</a:rPr>
                        <a:t> Јанка и реконструкција коловоза у делу улице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</a:rPr>
                        <a:t>Кошут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</a:rPr>
                        <a:t>Лајоша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</a:rPr>
                        <a:t> у Кањижи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59.300.000,00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1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саобраћајног прикључка асфалтног коловоза у улици </a:t>
                      </a:r>
                      <a:r>
                        <a:rPr lang="sr-Cyrl-RS" sz="1100" b="1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Фехер</a:t>
                      </a:r>
                      <a:r>
                        <a:rPr lang="sr-Cyrl-RS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Ференца у Кањижи (блок 8 у Кањижи) на државни пут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II </a:t>
                      </a:r>
                      <a:r>
                        <a:rPr lang="sr-Cyrl-RS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А реда бр. 102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8.400.000,00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асфалтног коловоза у делу улице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Фехер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Ференца у Кањижи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13.200.000,00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8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Санација објекта Основне школе Јован Јовановић Змај у Мартоношу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100.200.000,00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Доградња комплекса постројења за пречишћавање отпадних вода у насељу Кањижа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72.000.000,00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Рехабилитација и доградња коловоза у улици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Личка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23.500.000,00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асфалтног коловоза у улици Јожефа Атиле у Мартоношу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5.800.000,00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8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Рехабилитација и доградња коловоза у делу улице Суботичка и изградња асфалтног коловоза у делу улица Суботичка и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Ризничка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у насељу Мале Пијаце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14.500.000,00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A9A37-98CB-473E-8EBF-CEABE5B14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i="1" dirty="0"/>
              <a:t>Родно одговорно буџетирање</a:t>
            </a:r>
            <a:endParaRPr lang="hu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98309-5E4B-4399-8136-E28F57935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sr-Cyrl-RS" dirty="0"/>
              <a:t>Реформа јавних финансија подразумева почетак процеса унапређења и увођења принципа родно одговорног буџетирања у сам буџетски процес. У оквиру програма и програмских активности, те одговарајућим постављеним циљевима и индикаторима, дефинисани су поједини елементи поступног увођења родно одговорног буџетирања у буџет локалне самоуправе унапређујући на тај начин равноправност.</a:t>
            </a:r>
            <a:endParaRPr lang="hu-HU" dirty="0"/>
          </a:p>
          <a:p>
            <a:pPr lvl="0"/>
            <a:r>
              <a:rPr lang="sr-Cyrl-RS" dirty="0"/>
              <a:t>Програми у којима су дефинисани родно одговорни циљеви и индикатори су: локални економски развој, предшколско васпитање и образовање, </a:t>
            </a:r>
            <a:r>
              <a:rPr lang="sr-Latn-RS" dirty="0"/>
              <a:t>o</a:t>
            </a:r>
            <a:r>
              <a:rPr lang="sr-Cyrl-RS" dirty="0" err="1"/>
              <a:t>сновно</a:t>
            </a:r>
            <a:r>
              <a:rPr lang="sr-Cyrl-RS" dirty="0"/>
              <a:t> образовање и васпитање, средње образовање и васпитање, социјална и дечија заштита, развој културе и информисања и развој спорта и омладине.</a:t>
            </a:r>
            <a:endParaRPr lang="hu-HU" dirty="0"/>
          </a:p>
          <a:p>
            <a:pPr lvl="0"/>
            <a:r>
              <a:rPr lang="sr-Cyrl-RS" dirty="0"/>
              <a:t>Наредних буџетских година сви програми и програмске активности би требало да дефинишу најмање по један родно одговоран циљ и пратећи му индикатор.</a:t>
            </a:r>
            <a:endParaRPr lang="hu-HU" dirty="0"/>
          </a:p>
          <a:p>
            <a:endParaRPr lang="hu-H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C219B-2925-419B-9C0C-889C5A31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32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288" y="303591"/>
            <a:ext cx="3250692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066" y="2050687"/>
            <a:ext cx="2763774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BB1048-6A0D-A64C-60A3-F671D9D2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207" y="2121763"/>
            <a:ext cx="2866644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1700">
                <a:solidFill>
                  <a:schemeClr val="bg1"/>
                </a:solidFill>
              </a:rPr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>
              <a:buNone/>
            </a:pPr>
            <a:endParaRPr lang="sr-Cyrl-RS" sz="17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Cyrl-RS" sz="1700">
                <a:solidFill>
                  <a:schemeClr val="bg1"/>
                </a:solidFill>
              </a:rPr>
              <a:t>Уколико сте заинтересовани да сагледате у целини Одлуку о буџету општине Кањижа за 2023. годину, исту можете преузети на следећем линку интернет странице општинске управе:  </a:t>
            </a:r>
            <a:r>
              <a:rPr lang="en-US" sz="1700">
                <a:solidFill>
                  <a:schemeClr val="bg1"/>
                </a:solidFill>
              </a:rPr>
              <a:t>www.kanjiza.rs</a:t>
            </a:r>
            <a:r>
              <a:rPr lang="sr-Cyrl-RS" sz="1700">
                <a:solidFill>
                  <a:schemeClr val="bg1"/>
                </a:solidFill>
              </a:rPr>
              <a:t>   </a:t>
            </a:r>
            <a:endParaRPr lang="en-US" sz="1700">
              <a:solidFill>
                <a:schemeClr val="bg1"/>
              </a:solidFill>
            </a:endParaRPr>
          </a:p>
          <a:p>
            <a:endParaRPr lang="en-US" sz="170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1C1172-771E-4177-AA86-18A2E955F4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5852" r="14483" b="2"/>
          <a:stretch/>
        </p:blipFill>
        <p:spPr>
          <a:xfrm>
            <a:off x="3833037" y="1495965"/>
            <a:ext cx="4947489" cy="37106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6B853-BB2C-4C3E-AB2A-0127BF5E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67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2029</Words>
  <Application>Microsoft Office PowerPoint</Application>
  <PresentationFormat>On-screen Show (4:3)</PresentationFormat>
  <Paragraphs>427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 Narrow</vt:lpstr>
      <vt:lpstr>Calibri</vt:lpstr>
      <vt:lpstr>Times New Roman</vt:lpstr>
      <vt:lpstr>Wingdings</vt:lpstr>
      <vt:lpstr>Custom Design</vt:lpstr>
      <vt:lpstr>ОПШТИНА КАЊИЖА 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2023. годину  -без сопствених прихода индиректних корисника-</vt:lpstr>
      <vt:lpstr>Структура планираних прихода и примања за 2023. годину</vt:lpstr>
      <vt:lpstr>На шта се троше јавна средства?</vt:lpstr>
      <vt:lpstr>PowerPoint Presentation</vt:lpstr>
      <vt:lpstr>Структура планираних расхода и издатака буџета за 2023. годину</vt:lpstr>
      <vt:lpstr>Структура планираних расхода и издатака буџета за 2023. годину</vt:lpstr>
      <vt:lpstr>Расходи буџета по програмима</vt:lpstr>
      <vt:lpstr>Структура расхода по буџетским програмима</vt:lpstr>
      <vt:lpstr>Расходи буџета расподељени по директним и индиректним буџетским корисницима</vt:lpstr>
      <vt:lpstr>Најважнији капитални пројекти</vt:lpstr>
      <vt:lpstr>Најважнији пројекти од интереса за локалну заједницу</vt:lpstr>
      <vt:lpstr>Родно одговорно буџетирање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КАЊИЖА </dc:title>
  <dc:creator>Erdélyi Csilla</dc:creator>
  <cp:lastModifiedBy>Erdélyi Csilla</cp:lastModifiedBy>
  <cp:revision>6</cp:revision>
  <dcterms:created xsi:type="dcterms:W3CDTF">2023-03-02T11:43:44Z</dcterms:created>
  <dcterms:modified xsi:type="dcterms:W3CDTF">2023-03-02T12:56:28Z</dcterms:modified>
</cp:coreProperties>
</file>