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1"/>
  </p:notesMasterIdLst>
  <p:handoutMasterIdLst>
    <p:handoutMasterId r:id="rId22"/>
  </p:handoutMasterIdLst>
  <p:sldIdLst>
    <p:sldId id="286" r:id="rId2"/>
    <p:sldId id="257" r:id="rId3"/>
    <p:sldId id="258" r:id="rId4"/>
    <p:sldId id="259" r:id="rId5"/>
    <p:sldId id="275" r:id="rId6"/>
    <p:sldId id="262" r:id="rId7"/>
    <p:sldId id="282" r:id="rId8"/>
    <p:sldId id="261" r:id="rId9"/>
    <p:sldId id="263" r:id="rId10"/>
    <p:sldId id="283" r:id="rId11"/>
    <p:sldId id="264" r:id="rId12"/>
    <p:sldId id="277" r:id="rId13"/>
    <p:sldId id="266" r:id="rId14"/>
    <p:sldId id="284" r:id="rId15"/>
    <p:sldId id="268" r:id="rId16"/>
    <p:sldId id="271" r:id="rId17"/>
    <p:sldId id="273" r:id="rId18"/>
    <p:sldId id="285" r:id="rId19"/>
    <p:sldId id="287" r:id="rId20"/>
  </p:sldIdLst>
  <p:sldSz cx="9144000" cy="6858000" type="screen4x3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" clrIdx="1">
    <p:extLst>
      <p:ext uri="{19B8F6BF-5375-455C-9EA6-DF929625EA0E}">
        <p15:presenceInfo xmlns:p15="http://schemas.microsoft.com/office/powerpoint/2012/main" userId="S-1-5-21-3213289721-1927786710-1971543238-2777" providerId="AD"/>
      </p:ext>
    </p:extLst>
  </p:cmAuthor>
  <p:cmAuthor id="2" name="Milena Radomirovic" initials="MR" lastIdx="23" clrIdx="2">
    <p:extLst>
      <p:ext uri="{19B8F6BF-5375-455C-9EA6-DF929625EA0E}">
        <p15:presenceInfo xmlns:p15="http://schemas.microsoft.com/office/powerpoint/2012/main" userId="S-1-5-21-3213289721-1927786710-1971543238-27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20" autoAdjust="0"/>
  </p:normalViewPr>
  <p:slideViewPr>
    <p:cSldViewPr>
      <p:cViewPr varScale="1">
        <p:scale>
          <a:sx n="105" d="100"/>
          <a:sy n="105" d="100"/>
        </p:scale>
        <p:origin x="18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Gradjanski%20budzet%20primeri\gradjanski-budzet-pite-format%20NC%202501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прихода и примања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452863076244899"/>
          <c:y val="0.33374488188976376"/>
          <c:w val="0.62846713498254947"/>
          <c:h val="0.555537687200864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071-46A0-BC0F-5036F48B4850}"/>
              </c:ext>
            </c:extLst>
          </c:dPt>
          <c:dPt>
            <c:idx val="1"/>
            <c:bubble3D val="0"/>
            <c:spPr>
              <a:solidFill>
                <a:schemeClr val="accent1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071-46A0-BC0F-5036F48B4850}"/>
              </c:ext>
            </c:extLst>
          </c:dPt>
          <c:dPt>
            <c:idx val="2"/>
            <c:bubble3D val="0"/>
            <c:spPr>
              <a:solidFill>
                <a:schemeClr val="accent1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071-46A0-BC0F-5036F48B4850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071-46A0-BC0F-5036F48B4850}"/>
              </c:ext>
            </c:extLst>
          </c:dPt>
          <c:dPt>
            <c:idx val="4"/>
            <c:bubble3D val="0"/>
            <c:spPr>
              <a:solidFill>
                <a:schemeClr val="accent1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C86-4875-9A17-B43D07EEEECA}"/>
              </c:ext>
            </c:extLst>
          </c:dPt>
          <c:dPt>
            <c:idx val="5"/>
            <c:bubble3D val="0"/>
            <c:spPr>
              <a:solidFill>
                <a:schemeClr val="accent1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071-46A0-BC0F-5036F48B4850}"/>
              </c:ext>
            </c:extLst>
          </c:dPt>
          <c:dPt>
            <c:idx val="6"/>
            <c:bubble3D val="0"/>
            <c:spPr>
              <a:solidFill>
                <a:schemeClr val="accent1">
                  <a:tint val="4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630E-4C67-8CE4-876FD5B4A756}"/>
              </c:ext>
            </c:extLst>
          </c:dPt>
          <c:dLbls>
            <c:dLbl>
              <c:idx val="0"/>
              <c:layout>
                <c:manualLayout>
                  <c:x val="-3.0475885826771652E-2"/>
                  <c:y val="-0.4309392131552732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071-46A0-BC0F-5036F48B4850}"/>
                </c:ext>
              </c:extLst>
            </c:dLbl>
            <c:dLbl>
              <c:idx val="1"/>
              <c:layout>
                <c:manualLayout>
                  <c:x val="-7.8125082020997397E-2"/>
                  <c:y val="9.2964239177871326E-3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019553805774275"/>
                      <c:h val="0.104823937390187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071-46A0-BC0F-5036F48B4850}"/>
                </c:ext>
              </c:extLst>
            </c:dLbl>
            <c:dLbl>
              <c:idx val="2"/>
              <c:layout>
                <c:manualLayout>
                  <c:x val="9.9151902887139112E-3"/>
                  <c:y val="0.1115201025908949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71-46A0-BC0F-5036F48B485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71-46A0-BC0F-5036F48B4850}"/>
                </c:ext>
              </c:extLst>
            </c:dLbl>
            <c:dLbl>
              <c:idx val="4"/>
              <c:layout>
                <c:manualLayout>
                  <c:x val="-6.8542664466215902E-2"/>
                  <c:y val="0.1550662545545736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32273146500521"/>
                      <c:h val="0.2423663178581425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4C86-4875-9A17-B43D07EEEEC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18036266108941809"/>
                      <c:h val="0.219405025754783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071-46A0-BC0F-5036F48B4850}"/>
                </c:ext>
              </c:extLst>
            </c:dLbl>
            <c:dLbl>
              <c:idx val="6"/>
              <c:layout>
                <c:manualLayout>
                  <c:x val="-3.9133419130731192E-2"/>
                  <c:y val="3.38666357295216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01398614543285"/>
                      <c:h val="0.1601750570046744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630E-4C67-8CE4-876FD5B4A756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Sheet1!$A$2:$A$8</c:f>
              <c:strCache>
                <c:ptCount val="7"/>
                <c:pt idx="0">
                  <c:v>приходи од пореза</c:v>
                </c:pt>
                <c:pt idx="1">
                  <c:v>трансфери</c:v>
                </c:pt>
                <c:pt idx="2">
                  <c:v>други приходи</c:v>
                </c:pt>
                <c:pt idx="3">
                  <c:v>примања од продаје нефинансијске имовине </c:v>
                </c:pt>
                <c:pt idx="4">
                  <c:v>пренета средства из ранијих година</c:v>
                </c:pt>
                <c:pt idx="5">
                  <c:v>меморандумске ставке за рефундацију расхода</c:v>
                </c:pt>
                <c:pt idx="6">
                  <c:v>примања од продаје финансијске имовине </c:v>
                </c:pt>
              </c:strCache>
            </c:strRef>
          </c:cat>
          <c:val>
            <c:numRef>
              <c:f>Sheet1!$B$2:$B$8</c:f>
              <c:numCache>
                <c:formatCode>0.00%</c:formatCode>
                <c:ptCount val="7"/>
                <c:pt idx="0">
                  <c:v>0.55710000000000004</c:v>
                </c:pt>
                <c:pt idx="1">
                  <c:v>4.9000000000000002E-2</c:v>
                </c:pt>
                <c:pt idx="2">
                  <c:v>0.1862</c:v>
                </c:pt>
                <c:pt idx="3">
                  <c:v>2.3E-3</c:v>
                </c:pt>
                <c:pt idx="4">
                  <c:v>2.81E-2</c:v>
                </c:pt>
                <c:pt idx="5">
                  <c:v>0</c:v>
                </c:pt>
                <c:pt idx="6">
                  <c:v>0.1767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71-46A0-BC0F-5036F48B4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/>
      <dgm:spPr/>
      <dgm:t>
        <a:bodyPr/>
        <a:lstStyle/>
        <a:p>
          <a:r>
            <a:rPr lang="sr-Cyrl-RS" sz="1600" dirty="0"/>
            <a:t>Општинска управа</a:t>
          </a:r>
        </a:p>
        <a:p>
          <a:r>
            <a:rPr lang="sr-Cyrl-RS" sz="1600" dirty="0"/>
            <a:t>Председник општине</a:t>
          </a:r>
        </a:p>
        <a:p>
          <a:r>
            <a:rPr lang="sr-Cyrl-RS" sz="1600" dirty="0"/>
            <a:t>Општинско веће</a:t>
          </a:r>
        </a:p>
        <a:p>
          <a:r>
            <a:rPr lang="sr-Cyrl-RS" sz="1600" dirty="0"/>
            <a:t>Скупштина општине</a:t>
          </a:r>
          <a:endParaRPr lang="en-US" sz="1600" dirty="0"/>
        </a:p>
        <a:p>
          <a:r>
            <a:rPr lang="sr-Cyrl-RS" sz="1600" dirty="0"/>
            <a:t>Општинско правобранилаштво</a:t>
          </a:r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/>
      <dgm:t>
        <a:bodyPr/>
        <a:lstStyle/>
        <a:p>
          <a:r>
            <a:rPr lang="sr-Cyrl-RS" sz="1200" dirty="0"/>
            <a:t>Предшколска установа</a:t>
          </a:r>
        </a:p>
        <a:p>
          <a:r>
            <a:rPr lang="sr-Cyrl-RS" sz="1200" dirty="0"/>
            <a:t>Месне заједнице</a:t>
          </a:r>
        </a:p>
        <a:p>
          <a:r>
            <a:rPr lang="sr-Cyrl-RS" sz="1200" dirty="0"/>
            <a:t>Установе културе</a:t>
          </a:r>
        </a:p>
        <a:p>
          <a:r>
            <a:rPr lang="sr-Cyrl-RS" sz="1200" dirty="0"/>
            <a:t>Информациони центар за развој</a:t>
          </a:r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/>
      <dgm:t>
        <a:bodyPr/>
        <a:lstStyle/>
        <a:p>
          <a:r>
            <a:rPr lang="sr-Cyrl-RS" sz="1200" dirty="0"/>
            <a:t>Основне школе </a:t>
          </a:r>
        </a:p>
        <a:p>
          <a:r>
            <a:rPr lang="sr-Cyrl-RS" sz="1200" dirty="0"/>
            <a:t>Средње школе</a:t>
          </a:r>
        </a:p>
        <a:p>
          <a:r>
            <a:rPr lang="sr-Cyrl-RS" sz="1200" dirty="0"/>
            <a:t>Дом здравља</a:t>
          </a:r>
          <a:endParaRPr lang="en-US" sz="1200" dirty="0"/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</dgm:pt>
    <dgm:pt modelId="{6AE34D3E-FD5D-4402-89AF-BF559D3EC92D}" type="pres">
      <dgm:prSet presAssocID="{BDD04F37-85A8-4736-987B-C65A16E753DF}" presName="Accent1" presStyleLbl="node1" presStyleIdx="0" presStyleCnt="13"/>
      <dgm:spPr/>
    </dgm:pt>
    <dgm:pt modelId="{8EA36E17-C808-4A8F-B550-8E3BDDE3A6F4}" type="pres">
      <dgm:prSet presAssocID="{BDD04F37-85A8-4736-987B-C65A16E753DF}" presName="Accent2" presStyleLbl="node1" presStyleIdx="1" presStyleCnt="13"/>
      <dgm:spPr/>
    </dgm:pt>
    <dgm:pt modelId="{004949FA-7FD1-4B77-A362-5945ADA91CA9}" type="pres">
      <dgm:prSet presAssocID="{BDD04F37-85A8-4736-987B-C65A16E753DF}" presName="Accent3" presStyleLbl="node1" presStyleIdx="2" presStyleCnt="13"/>
      <dgm:spPr/>
    </dgm:pt>
    <dgm:pt modelId="{26FE1052-C82D-4BB2-8303-E4D063782600}" type="pres">
      <dgm:prSet presAssocID="{BDD04F37-85A8-4736-987B-C65A16E753DF}" presName="Accent4" presStyleLbl="node1" presStyleIdx="3" presStyleCnt="13"/>
      <dgm:spPr/>
    </dgm:pt>
    <dgm:pt modelId="{5B5715D4-85E8-4263-BFCE-8CF5FFF5C6FE}" type="pres">
      <dgm:prSet presAssocID="{BDD04F37-85A8-4736-987B-C65A16E753DF}" presName="Accent5" presStyleLbl="node1" presStyleIdx="4" presStyleCnt="13"/>
      <dgm:spPr/>
    </dgm:pt>
    <dgm:pt modelId="{6384018A-26AF-4566-8127-D62355903781}" type="pres">
      <dgm:prSet presAssocID="{BDD04F37-85A8-4736-987B-C65A16E753DF}" presName="Accent6" presStyleLbl="node1" presStyleIdx="5" presStyleCnt="13"/>
      <dgm:spPr/>
    </dgm:pt>
    <dgm:pt modelId="{3D7780BF-6503-41CB-98CA-855FDE3F921D}" type="pres">
      <dgm:prSet presAssocID="{C8F2A349-D54D-4B85-BD78-BA70A66CB9EA}" presName="Child1" presStyleLbl="node1" presStyleIdx="6" presStyleCnt="13" custScaleX="176564" custScaleY="172362">
        <dgm:presLayoutVars>
          <dgm:chMax val="0"/>
          <dgm:chPref val="0"/>
        </dgm:presLayoutVars>
      </dgm:prSet>
      <dgm:spPr/>
    </dgm:pt>
    <dgm:pt modelId="{0A517365-D512-4D77-9CDF-3D337BCBA867}" type="pres">
      <dgm:prSet presAssocID="{C8F2A349-D54D-4B85-BD78-BA70A66CB9EA}" presName="Accent7" presStyleCnt="0"/>
      <dgm:spPr/>
    </dgm:pt>
    <dgm:pt modelId="{D4397D2C-6DDE-4A42-9855-5F94ADD7F1F8}" type="pres">
      <dgm:prSet presAssocID="{C8F2A349-D54D-4B85-BD78-BA70A66CB9EA}" presName="AccentHold1" presStyleLbl="node1" presStyleIdx="7" presStyleCnt="13"/>
      <dgm:spPr/>
    </dgm:pt>
    <dgm:pt modelId="{DF631D91-E916-4387-97B2-68806159FA1A}" type="pres">
      <dgm:prSet presAssocID="{C8F2A349-D54D-4B85-BD78-BA70A66CB9EA}" presName="Accent8" presStyleCnt="0"/>
      <dgm:spPr/>
    </dgm:pt>
    <dgm:pt modelId="{05F66E64-01B7-46B5-8689-BB97E0438E53}" type="pres">
      <dgm:prSet presAssocID="{C8F2A349-D54D-4B85-BD78-BA70A66CB9EA}" presName="AccentHold2" presStyleLbl="node1" presStyleIdx="8" presStyleCnt="13"/>
      <dgm:spPr/>
    </dgm:pt>
    <dgm:pt modelId="{EE054ECB-2B3F-4C89-9A19-2C63D69076BA}" type="pres">
      <dgm:prSet presAssocID="{9621BB6C-CCFC-4987-A70A-BF11FC47FFCC}" presName="Child2" presStyleLbl="node1" presStyleIdx="9" presStyleCnt="13">
        <dgm:presLayoutVars>
          <dgm:chMax val="0"/>
          <dgm:chPref val="0"/>
        </dgm:presLayoutVars>
      </dgm:prSet>
      <dgm:spPr/>
    </dgm:pt>
    <dgm:pt modelId="{93210B8B-460C-4687-B7E6-4051DBCA5FBF}" type="pres">
      <dgm:prSet presAssocID="{9621BB6C-CCFC-4987-A70A-BF11FC47FFCC}" presName="Accent9" presStyleCnt="0"/>
      <dgm:spPr/>
    </dgm:pt>
    <dgm:pt modelId="{4ABBCF6F-E7DA-4CE7-A2F5-6DD06BFAA1FA}" type="pres">
      <dgm:prSet presAssocID="{9621BB6C-CCFC-4987-A70A-BF11FC47FFCC}" presName="AccentHold1" presStyleLbl="node1" presStyleIdx="10" presStyleCnt="13"/>
      <dgm:spPr/>
    </dgm:pt>
    <dgm:pt modelId="{A1A3314E-DDD0-4BFC-8D48-830B3847C8C1}" type="pres">
      <dgm:prSet presAssocID="{9621BB6C-CCFC-4987-A70A-BF11FC47FFCC}" presName="Accent10" presStyleCnt="0"/>
      <dgm:spPr/>
    </dgm:pt>
    <dgm:pt modelId="{A4780608-C72B-40F2-A560-A83F55BD6ABF}" type="pres">
      <dgm:prSet presAssocID="{9621BB6C-CCFC-4987-A70A-BF11FC47FFCC}" presName="AccentHold2" presStyleLbl="node1" presStyleIdx="11" presStyleCnt="13"/>
      <dgm:spPr/>
    </dgm:pt>
    <dgm:pt modelId="{693C14CE-CE42-41FE-8BD3-4BD5115D8392}" type="pres">
      <dgm:prSet presAssocID="{9621BB6C-CCFC-4987-A70A-BF11FC47FFCC}" presName="Accent11" presStyleCnt="0"/>
      <dgm:spPr/>
    </dgm:pt>
    <dgm:pt modelId="{94C35534-E508-479C-BE42-766976EE223C}" type="pres">
      <dgm:prSet presAssocID="{9621BB6C-CCFC-4987-A70A-BF11FC47FFCC}" presName="AccentHold3" presStyleLbl="node1" presStyleIdx="12" presStyleCnt="13"/>
      <dgm:spPr/>
    </dgm:pt>
  </dgm:ptLst>
  <dgm:cxnLst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487FD65B-B6F4-4CE6-AC18-CBA1C7BC6CD8}" srcId="{2915701C-9177-4F63-BC4A-2A3F58667EEF}" destId="{EC086DEB-01FD-4650-84A6-3248233D6869}" srcOrd="1" destOrd="0" parTransId="{D8E22DAB-5022-49AE-91A6-20DF1C7017B2}" sibTransId="{EBD18A8D-98B2-4C8A-B1B4-4169A0689B2C}"/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9489A942-2912-40DE-86AD-B3784B70E382}" type="presOf" srcId="{9621BB6C-CCFC-4987-A70A-BF11FC47FFCC}" destId="{EE054ECB-2B3F-4C89-9A19-2C63D69076BA}" srcOrd="0" destOrd="0" presId="urn:microsoft.com/office/officeart/2009/3/layout/CircleRelationship"/>
    <dgm:cxn modelId="{2B5F3744-B44A-4006-A14C-FB425643023A}" type="presOf" srcId="{C8F2A349-D54D-4B85-BD78-BA70A66CB9EA}" destId="{3D7780BF-6503-41CB-98CA-855FDE3F921D}" srcOrd="0" destOrd="0" presId="urn:microsoft.com/office/officeart/2009/3/layout/CircleRelationship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AF284A92-A842-400F-96D2-9B85FD48F842}" srcId="{2915701C-9177-4F63-BC4A-2A3F58667EEF}" destId="{724C2318-F479-4174-A10E-9EC4287AD534}" srcOrd="2" destOrd="0" parTransId="{75FF1061-0136-4D4A-8F29-8B8C5BB09E30}" sibTransId="{CF55BBF8-6284-4BA7-9983-520960D17E18}"/>
    <dgm:cxn modelId="{AF9C8EEE-81F3-442F-9504-7988DBF2C7F9}" srcId="{2915701C-9177-4F63-BC4A-2A3F58667EEF}" destId="{F525C7DD-C069-4FE6-9519-29523B058512}" srcOrd="3" destOrd="0" parTransId="{495F855C-786B-4014-ACFA-A29039643E3B}" sibTransId="{B1936762-DD2F-4289-8425-BB02188F1FAF}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7BDE173C-A4BF-4268-BD2F-B179B4B47685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228D5037-3971-45A9-9C5C-91F268CB5810}" type="presParOf" srcId="{F67C4AC6-D320-469D-8949-6AC26CBBA3A8}" destId="{3D7780BF-6503-41CB-98CA-855FDE3F921D}" srcOrd="7" destOrd="0" presId="urn:microsoft.com/office/officeart/2009/3/layout/CircleRelationship"/>
    <dgm:cxn modelId="{C6C1F0E8-BFBB-4B10-8F3C-C4492281C70E}" type="presParOf" srcId="{F67C4AC6-D320-469D-8949-6AC26CBBA3A8}" destId="{0A517365-D512-4D77-9CDF-3D337BCBA867}" srcOrd="8" destOrd="0" presId="urn:microsoft.com/office/officeart/2009/3/layout/CircleRelationship"/>
    <dgm:cxn modelId="{F6F0F986-D535-4526-8E9F-A2BC4B233033}" type="presParOf" srcId="{0A517365-D512-4D77-9CDF-3D337BCBA867}" destId="{D4397D2C-6DDE-4A42-9855-5F94ADD7F1F8}" srcOrd="0" destOrd="0" presId="urn:microsoft.com/office/officeart/2009/3/layout/CircleRelationship"/>
    <dgm:cxn modelId="{0587175A-D1E9-4DE1-9850-BBD68FAA222F}" type="presParOf" srcId="{F67C4AC6-D320-469D-8949-6AC26CBBA3A8}" destId="{DF631D91-E916-4387-97B2-68806159FA1A}" srcOrd="9" destOrd="0" presId="urn:microsoft.com/office/officeart/2009/3/layout/CircleRelationship"/>
    <dgm:cxn modelId="{EA6C9325-C2C4-448E-B548-51F801752D4A}" type="presParOf" srcId="{DF631D91-E916-4387-97B2-68806159FA1A}" destId="{05F66E64-01B7-46B5-8689-BB97E0438E53}" srcOrd="0" destOrd="0" presId="urn:microsoft.com/office/officeart/2009/3/layout/CircleRelationship"/>
    <dgm:cxn modelId="{178C1F94-1961-4A87-BFE1-4D1F5432EDF0}" type="presParOf" srcId="{F67C4AC6-D320-469D-8949-6AC26CBBA3A8}" destId="{EE054ECB-2B3F-4C89-9A19-2C63D69076BA}" srcOrd="10" destOrd="0" presId="urn:microsoft.com/office/officeart/2009/3/layout/CircleRelationship"/>
    <dgm:cxn modelId="{5BAE7FDB-5DB7-4480-8851-A228050677BA}" type="presParOf" srcId="{F67C4AC6-D320-469D-8949-6AC26CBBA3A8}" destId="{93210B8B-460C-4687-B7E6-4051DBCA5FBF}" srcOrd="11" destOrd="0" presId="urn:microsoft.com/office/officeart/2009/3/layout/CircleRelationship"/>
    <dgm:cxn modelId="{3BE0B907-0C71-49D4-948A-5F2881804C53}" type="presParOf" srcId="{93210B8B-460C-4687-B7E6-4051DBCA5FBF}" destId="{4ABBCF6F-E7DA-4CE7-A2F5-6DD06BFAA1FA}" srcOrd="0" destOrd="0" presId="urn:microsoft.com/office/officeart/2009/3/layout/CircleRelationship"/>
    <dgm:cxn modelId="{58F50C92-6E86-486F-88A7-712F4E17435E}" type="presParOf" srcId="{F67C4AC6-D320-469D-8949-6AC26CBBA3A8}" destId="{A1A3314E-DDD0-4BFC-8D48-830B3847C8C1}" srcOrd="12" destOrd="0" presId="urn:microsoft.com/office/officeart/2009/3/layout/CircleRelationship"/>
    <dgm:cxn modelId="{CD68D9D3-02F6-40C7-B9EF-E250297529D2}" type="presParOf" srcId="{A1A3314E-DDD0-4BFC-8D48-830B3847C8C1}" destId="{A4780608-C72B-40F2-A560-A83F55BD6ABF}" srcOrd="0" destOrd="0" presId="urn:microsoft.com/office/officeart/2009/3/layout/CircleRelationship"/>
    <dgm:cxn modelId="{596BC9C8-6F24-453F-B3FE-28C42F14142B}" type="presParOf" srcId="{F67C4AC6-D320-469D-8949-6AC26CBBA3A8}" destId="{693C14CE-CE42-41FE-8BD3-4BD5115D8392}" srcOrd="13" destOrd="0" presId="urn:microsoft.com/office/officeart/2009/3/layout/CircleRelationship"/>
    <dgm:cxn modelId="{F5A39069-E401-4B55-8072-1919E382BFD8}" type="presParOf" srcId="{693C14CE-CE42-41FE-8BD3-4BD5115D8392}" destId="{94C35534-E508-479C-BE42-766976EE223C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/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 dirty="0"/>
            <a:t>Закони и прописи:</a:t>
          </a:r>
        </a:p>
        <a:p>
          <a:pPr algn="l"/>
          <a:r>
            <a:rPr lang="sr-Cyrl-RS" sz="1400" dirty="0"/>
            <a:t>Закон о финансирању локалне самоуправе,</a:t>
          </a:r>
          <a:endParaRPr lang="sr-Latn-RS" sz="1400" dirty="0"/>
        </a:p>
        <a:p>
          <a:pPr algn="l"/>
          <a:r>
            <a:rPr lang="sr-Cyrl-RS" sz="1400" dirty="0"/>
            <a:t>Закон о буџетском систему,</a:t>
          </a:r>
          <a:endParaRPr lang="sr-Latn-RS" sz="1400" dirty="0"/>
        </a:p>
        <a:p>
          <a:pPr algn="l"/>
          <a:r>
            <a:rPr lang="sr-Cyrl-RS" sz="1400" dirty="0"/>
            <a:t>Закон о локалној самоуправи, </a:t>
          </a:r>
          <a:endParaRPr lang="sr-Latn-RS" sz="1400" dirty="0"/>
        </a:p>
        <a:p>
          <a:pPr algn="l"/>
          <a:r>
            <a:rPr lang="sr-Cyrl-RS" sz="1400" dirty="0"/>
            <a:t>Упутство Министарства финансија за припрему одлуке о буџету за 20</a:t>
          </a:r>
          <a:r>
            <a:rPr lang="en-US" sz="1400" dirty="0"/>
            <a:t>2</a:t>
          </a:r>
          <a:r>
            <a:rPr lang="sr-Latn-RS" sz="1400" dirty="0"/>
            <a:t>5</a:t>
          </a:r>
          <a:r>
            <a:rPr lang="sr-Cyrl-RS" sz="1400" dirty="0"/>
            <a:t>. годину и др.</a:t>
          </a:r>
        </a:p>
        <a:p>
          <a:pPr algn="l"/>
          <a:r>
            <a:rPr lang="sr-Cyrl-RS" sz="14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  <a:endParaRPr lang="sr-Cyrl-RS" sz="1400" dirty="0"/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 dirty="0"/>
            <a:t>Стратешки документи:</a:t>
          </a:r>
        </a:p>
        <a:p>
          <a:pPr algn="l"/>
          <a:r>
            <a:rPr lang="sr-Cyrl-RS" sz="1400" dirty="0"/>
            <a:t>Стратегија развоја</a:t>
          </a:r>
          <a:endParaRPr lang="sr-Latn-RS" sz="1400" dirty="0">
            <a:solidFill>
              <a:srgbClr val="FF0000"/>
            </a:solidFill>
          </a:endParaRPr>
        </a:p>
        <a:p>
          <a:pPr algn="l"/>
          <a:r>
            <a:rPr lang="sr-Cyrl-RS" sz="1400" dirty="0"/>
            <a:t>Акциони планови за поједине области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</dgm:pt>
    <dgm:pt modelId="{61AA8207-A6A4-4905-9FD1-93C90724B340}" type="pres">
      <dgm:prSet presAssocID="{F2167233-387A-4C2A-92FA-201B800AF2E5}" presName="connTx" presStyleLbl="parChTrans1D2" presStyleIdx="0" presStyleCnt="5"/>
      <dgm:spPr/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</dgm:pt>
    <dgm:pt modelId="{D23E054D-0742-441B-9D09-9EB576968A6E}" type="pres">
      <dgm:prSet presAssocID="{346E9DC4-0947-473F-AED9-9AECED92978F}" presName="connTx" presStyleLbl="parChTrans1D2" presStyleIdx="1" presStyleCnt="5"/>
      <dgm:spPr/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95383">
        <dgm:presLayoutVars>
          <dgm:chPref val="3"/>
        </dgm:presLayoutVars>
      </dgm:prSet>
      <dgm:spPr/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</dgm:pt>
    <dgm:pt modelId="{92BF821D-14E3-40BB-B3C5-212A94A9CA22}" type="pres">
      <dgm:prSet presAssocID="{9324F21A-CF22-404B-991C-F0FAD04F1E1A}" presName="connTx" presStyleLbl="parChTrans1D2" presStyleIdx="2" presStyleCnt="5"/>
      <dgm:spPr/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</dgm:pt>
    <dgm:pt modelId="{7E8E6685-0078-4B86-BC52-3A0FBAF76686}" type="pres">
      <dgm:prSet presAssocID="{F68F9F1A-A0AC-4627-BB76-A21CB9C16ACA}" presName="connTx" presStyleLbl="parChTrans1D2" presStyleIdx="3" presStyleCnt="5"/>
      <dgm:spPr/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</dgm:pt>
    <dgm:pt modelId="{EE9BE54A-48D2-43A6-AD4C-394C0EDDA292}" type="pres">
      <dgm:prSet presAssocID="{B764CED6-B38C-4590-855F-1F4460EB1A27}" presName="connTx" presStyleLbl="parChTrans1D2" presStyleIdx="4" presStyleCnt="5"/>
      <dgm:spPr/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ECFAC-63B3-40F0-9E03-B31D365E432C}" type="doc">
      <dgm:prSet loTypeId="urn:microsoft.com/office/officeart/2005/8/layout/equation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67740A1-931A-404E-B8A7-DCAB60009AEA}">
      <dgm:prSet phldrT="[Text]" custT="1"/>
      <dgm:spPr/>
      <dgm:t>
        <a:bodyPr/>
        <a:lstStyle/>
        <a:p>
          <a:r>
            <a:rPr lang="sr-Cyrl-RS" sz="1300" dirty="0">
              <a:solidFill>
                <a:schemeClr val="bg1"/>
              </a:solidFill>
            </a:rPr>
            <a:t>Укупан буџет општине </a:t>
          </a:r>
          <a:endParaRPr lang="en-US" sz="1300" dirty="0">
            <a:solidFill>
              <a:schemeClr val="bg1"/>
            </a:solidFill>
          </a:endParaRPr>
        </a:p>
        <a:p>
          <a:r>
            <a:rPr lang="en-US" sz="1300" dirty="0">
              <a:solidFill>
                <a:schemeClr val="bg1"/>
              </a:solidFill>
            </a:rPr>
            <a:t>1.</a:t>
          </a:r>
          <a:r>
            <a:rPr lang="sr-Latn-RS" sz="1300" dirty="0">
              <a:solidFill>
                <a:schemeClr val="bg1"/>
              </a:solidFill>
            </a:rPr>
            <a:t>451</a:t>
          </a:r>
          <a:r>
            <a:rPr lang="en-US" sz="1300" dirty="0">
              <a:solidFill>
                <a:schemeClr val="bg1"/>
              </a:solidFill>
            </a:rPr>
            <a:t>.5</a:t>
          </a:r>
          <a:r>
            <a:rPr lang="sr-Latn-RS" sz="1300" dirty="0">
              <a:solidFill>
                <a:schemeClr val="bg1"/>
              </a:solidFill>
            </a:rPr>
            <a:t>08</a:t>
          </a:r>
          <a:r>
            <a:rPr lang="sr-Cyrl-RS" sz="1300" dirty="0">
              <a:solidFill>
                <a:schemeClr val="bg1"/>
              </a:solidFill>
            </a:rPr>
            <a:t>.</a:t>
          </a:r>
          <a:r>
            <a:rPr lang="en-US" sz="1300" dirty="0">
              <a:solidFill>
                <a:schemeClr val="bg1"/>
              </a:solidFill>
            </a:rPr>
            <a:t>000,00</a:t>
          </a:r>
        </a:p>
      </dgm:t>
    </dgm:pt>
    <dgm:pt modelId="{0643A071-2AC8-4124-916D-3A8BE5775A6D}" type="parTrans" cxnId="{B1A00774-0D3C-406F-9413-9997B0306F44}">
      <dgm:prSet/>
      <dgm:spPr/>
      <dgm:t>
        <a:bodyPr/>
        <a:lstStyle/>
        <a:p>
          <a:endParaRPr lang="en-US"/>
        </a:p>
      </dgm:t>
    </dgm:pt>
    <dgm:pt modelId="{097825AB-8F2B-4EF3-ABE1-7DCEF8027B99}" type="sibTrans" cxnId="{B1A00774-0D3C-406F-9413-9997B0306F44}">
      <dgm:prSet/>
      <dgm:spPr/>
      <dgm:t>
        <a:bodyPr/>
        <a:lstStyle/>
        <a:p>
          <a:endParaRPr lang="en-US"/>
        </a:p>
      </dgm:t>
    </dgm:pt>
    <dgm:pt modelId="{1F884CF4-1E4C-423F-AE7B-0BAC3D97360D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Средства из буџета општине  </a:t>
          </a:r>
          <a:r>
            <a:rPr lang="en-US" sz="1000" dirty="0">
              <a:solidFill>
                <a:schemeClr val="bg1"/>
              </a:solidFill>
            </a:rPr>
            <a:t>1.3</a:t>
          </a:r>
          <a:r>
            <a:rPr lang="sr-Latn-RS" sz="1000" dirty="0">
              <a:solidFill>
                <a:schemeClr val="bg1"/>
              </a:solidFill>
            </a:rPr>
            <a:t>85</a:t>
          </a:r>
          <a:r>
            <a:rPr lang="en-US" sz="1000" dirty="0">
              <a:solidFill>
                <a:schemeClr val="bg1"/>
              </a:solidFill>
            </a:rPr>
            <a:t>.000.000,00</a:t>
          </a:r>
          <a:endParaRPr lang="sr-Cyrl-RS" sz="1000" dirty="0">
            <a:solidFill>
              <a:schemeClr val="bg1"/>
            </a:solidFill>
          </a:endParaRPr>
        </a:p>
      </dgm:t>
    </dgm:pt>
    <dgm:pt modelId="{B54F7004-6983-4114-82DE-5ADF4FEF4D02}" type="parTrans" cxnId="{70C4B168-53EF-4508-8C4E-A3F87A5F97DE}">
      <dgm:prSet/>
      <dgm:spPr/>
      <dgm:t>
        <a:bodyPr/>
        <a:lstStyle/>
        <a:p>
          <a:endParaRPr lang="en-US"/>
        </a:p>
      </dgm:t>
    </dgm:pt>
    <dgm:pt modelId="{1B723845-E0D1-4671-AE0F-32E0821595D7}" type="sibTrans" cxnId="{70C4B168-53EF-4508-8C4E-A3F87A5F97DE}">
      <dgm:prSet/>
      <dgm:spPr/>
      <dgm:t>
        <a:bodyPr/>
        <a:lstStyle/>
        <a:p>
          <a:endParaRPr lang="en-US"/>
        </a:p>
      </dgm:t>
    </dgm:pt>
    <dgm:pt modelId="{258C614E-C25D-47E8-BC69-ECC42BFEC5CC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Пренета средства из ранијих година </a:t>
          </a:r>
          <a:endParaRPr lang="en-US" sz="1000" dirty="0">
            <a:solidFill>
              <a:schemeClr val="bg1"/>
            </a:solidFill>
          </a:endParaRPr>
        </a:p>
        <a:p>
          <a:r>
            <a:rPr lang="sr-Latn-RS" sz="1000" dirty="0">
              <a:solidFill>
                <a:schemeClr val="bg1"/>
              </a:solidFill>
            </a:rPr>
            <a:t>40</a:t>
          </a:r>
          <a:r>
            <a:rPr lang="en-US" sz="1000" dirty="0">
              <a:solidFill>
                <a:schemeClr val="bg1"/>
              </a:solidFill>
            </a:rPr>
            <a:t>.000.000,00</a:t>
          </a:r>
        </a:p>
      </dgm:t>
    </dgm:pt>
    <dgm:pt modelId="{0EE00226-4F18-428E-857D-BB8AB5FED661}" type="parTrans" cxnId="{9FE065B6-BAF0-45E0-96C4-FBC1763BA102}">
      <dgm:prSet/>
      <dgm:spPr/>
      <dgm:t>
        <a:bodyPr/>
        <a:lstStyle/>
        <a:p>
          <a:endParaRPr lang="en-US"/>
        </a:p>
      </dgm:t>
    </dgm:pt>
    <dgm:pt modelId="{44AA7FFE-EC5D-4B4A-A884-0D1E57526835}" type="sibTrans" cxnId="{9FE065B6-BAF0-45E0-96C4-FBC1763BA102}">
      <dgm:prSet/>
      <dgm:spPr/>
      <dgm:t>
        <a:bodyPr/>
        <a:lstStyle/>
        <a:p>
          <a:endParaRPr lang="en-US"/>
        </a:p>
      </dgm:t>
    </dgm:pt>
    <dgm:pt modelId="{1BFF2E57-C3C3-41C5-AD27-AD5B38758512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Средства из осталих извора</a:t>
          </a:r>
          <a:endParaRPr lang="en-US" sz="1000" dirty="0">
            <a:solidFill>
              <a:schemeClr val="bg1"/>
            </a:solidFill>
          </a:endParaRPr>
        </a:p>
        <a:p>
          <a:r>
            <a:rPr lang="sr-Latn-RS" sz="1000" dirty="0">
              <a:solidFill>
                <a:schemeClr val="bg1"/>
              </a:solidFill>
            </a:rPr>
            <a:t>26</a:t>
          </a:r>
          <a:r>
            <a:rPr lang="en-US" sz="1000" dirty="0">
              <a:solidFill>
                <a:schemeClr val="bg1"/>
              </a:solidFill>
            </a:rPr>
            <a:t>.</a:t>
          </a:r>
          <a:r>
            <a:rPr lang="sr-Latn-RS" sz="1000" dirty="0">
              <a:solidFill>
                <a:schemeClr val="bg1"/>
              </a:solidFill>
            </a:rPr>
            <a:t>508</a:t>
          </a:r>
          <a:r>
            <a:rPr lang="en-US" sz="1000" dirty="0">
              <a:solidFill>
                <a:schemeClr val="bg1"/>
              </a:solidFill>
            </a:rPr>
            <a:t>.000,00</a:t>
          </a:r>
          <a:endParaRPr lang="sr-Cyrl-RS" sz="1000" dirty="0">
            <a:solidFill>
              <a:schemeClr val="bg1"/>
            </a:solidFill>
          </a:endParaRPr>
        </a:p>
      </dgm:t>
    </dgm:pt>
    <dgm:pt modelId="{16C36D11-8C3A-418B-89AD-79984C43541D}" type="parTrans" cxnId="{102028BE-B492-4CC2-B891-2B4A0D121B22}">
      <dgm:prSet/>
      <dgm:spPr/>
      <dgm:t>
        <a:bodyPr/>
        <a:lstStyle/>
        <a:p>
          <a:endParaRPr lang="en-US"/>
        </a:p>
      </dgm:t>
    </dgm:pt>
    <dgm:pt modelId="{E3D49EE4-B8C9-4269-B149-653B95D47416}" type="sibTrans" cxnId="{102028BE-B492-4CC2-B891-2B4A0D121B22}">
      <dgm:prSet/>
      <dgm:spPr/>
      <dgm:t>
        <a:bodyPr/>
        <a:lstStyle/>
        <a:p>
          <a:endParaRPr lang="en-US"/>
        </a:p>
      </dgm:t>
    </dgm:pt>
    <dgm:pt modelId="{688A0EC4-0F6D-4987-959D-CA5F27B3CF24}" type="pres">
      <dgm:prSet presAssocID="{028ECFAC-63B3-40F0-9E03-B31D365E432C}" presName="linearFlow" presStyleCnt="0">
        <dgm:presLayoutVars>
          <dgm:dir/>
          <dgm:resizeHandles val="exact"/>
        </dgm:presLayoutVars>
      </dgm:prSet>
      <dgm:spPr/>
    </dgm:pt>
    <dgm:pt modelId="{D96E659A-663E-485D-BF89-FD74BE74A5C4}" type="pres">
      <dgm:prSet presAssocID="{1F884CF4-1E4C-423F-AE7B-0BAC3D97360D}" presName="node" presStyleLbl="node1" presStyleIdx="0" presStyleCnt="4" custScaleX="121563">
        <dgm:presLayoutVars>
          <dgm:bulletEnabled val="1"/>
        </dgm:presLayoutVars>
      </dgm:prSet>
      <dgm:spPr/>
    </dgm:pt>
    <dgm:pt modelId="{BA78071E-3EA3-4945-922C-AE021F34276A}" type="pres">
      <dgm:prSet presAssocID="{1B723845-E0D1-4671-AE0F-32E0821595D7}" presName="spacerL" presStyleCnt="0"/>
      <dgm:spPr/>
    </dgm:pt>
    <dgm:pt modelId="{98F3E7AB-6934-48FA-B82F-FBEAF1B2375D}" type="pres">
      <dgm:prSet presAssocID="{1B723845-E0D1-4671-AE0F-32E0821595D7}" presName="sibTrans" presStyleLbl="sibTrans2D1" presStyleIdx="0" presStyleCnt="3"/>
      <dgm:spPr/>
    </dgm:pt>
    <dgm:pt modelId="{F9CA65E4-8785-4412-A513-0A2695416EE5}" type="pres">
      <dgm:prSet presAssocID="{1B723845-E0D1-4671-AE0F-32E0821595D7}" presName="spacerR" presStyleCnt="0"/>
      <dgm:spPr/>
    </dgm:pt>
    <dgm:pt modelId="{2F60A798-586E-4E47-B649-25F047F36835}" type="pres">
      <dgm:prSet presAssocID="{258C614E-C25D-47E8-BC69-ECC42BFEC5CC}" presName="node" presStyleLbl="node1" presStyleIdx="1" presStyleCnt="4">
        <dgm:presLayoutVars>
          <dgm:bulletEnabled val="1"/>
        </dgm:presLayoutVars>
      </dgm:prSet>
      <dgm:spPr/>
    </dgm:pt>
    <dgm:pt modelId="{F90D06A4-272D-4E58-B7CB-EB8C424E859B}" type="pres">
      <dgm:prSet presAssocID="{44AA7FFE-EC5D-4B4A-A884-0D1E57526835}" presName="spacerL" presStyleCnt="0"/>
      <dgm:spPr/>
    </dgm:pt>
    <dgm:pt modelId="{41F09F99-3DCC-47E4-9188-F7D103A1F6E3}" type="pres">
      <dgm:prSet presAssocID="{44AA7FFE-EC5D-4B4A-A884-0D1E57526835}" presName="sibTrans" presStyleLbl="sibTrans2D1" presStyleIdx="1" presStyleCnt="3"/>
      <dgm:spPr/>
    </dgm:pt>
    <dgm:pt modelId="{F015C141-867A-4124-B290-CA1BB3474B22}" type="pres">
      <dgm:prSet presAssocID="{44AA7FFE-EC5D-4B4A-A884-0D1E57526835}" presName="spacerR" presStyleCnt="0"/>
      <dgm:spPr/>
    </dgm:pt>
    <dgm:pt modelId="{6C1FFF0F-B1A4-4C41-B9D3-30452A0DFA4B}" type="pres">
      <dgm:prSet presAssocID="{567740A1-931A-404E-B8A7-DCAB60009AEA}" presName="node" presStyleLbl="node1" presStyleIdx="2" presStyleCnt="4" custScaleX="170989" custScaleY="104396" custLinFactX="170890" custLinFactNeighborX="200000" custLinFactNeighborY="2624">
        <dgm:presLayoutVars>
          <dgm:bulletEnabled val="1"/>
        </dgm:presLayoutVars>
      </dgm:prSet>
      <dgm:spPr/>
    </dgm:pt>
    <dgm:pt modelId="{50E35084-2DEE-4C9C-8259-DF4374B4BFC7}" type="pres">
      <dgm:prSet presAssocID="{097825AB-8F2B-4EF3-ABE1-7DCEF8027B99}" presName="spacerL" presStyleCnt="0"/>
      <dgm:spPr/>
    </dgm:pt>
    <dgm:pt modelId="{4F4F87F2-8514-4849-B974-53331EFFA6A3}" type="pres">
      <dgm:prSet presAssocID="{097825AB-8F2B-4EF3-ABE1-7DCEF8027B99}" presName="sibTrans" presStyleLbl="sibTrans2D1" presStyleIdx="2" presStyleCnt="3" custScaleX="93768" custScaleY="96416" custLinFactX="-104550" custLinFactNeighborX="-200000" custLinFactNeighborY="1192"/>
      <dgm:spPr/>
    </dgm:pt>
    <dgm:pt modelId="{DB23206D-9806-4AA8-923C-592167F0D1C1}" type="pres">
      <dgm:prSet presAssocID="{097825AB-8F2B-4EF3-ABE1-7DCEF8027B99}" presName="spacerR" presStyleCnt="0"/>
      <dgm:spPr/>
    </dgm:pt>
    <dgm:pt modelId="{A6BD896E-4D4C-4AE1-9C22-3ED8631C5A0A}" type="pres">
      <dgm:prSet presAssocID="{1BFF2E57-C3C3-41C5-AD27-AD5B38758512}" presName="node" presStyleLbl="node1" presStyleIdx="3" presStyleCnt="4" custScaleX="96115" custScaleY="96476" custLinFactX="-231909" custLinFactNeighborX="-300000" custLinFactNeighborY="344">
        <dgm:presLayoutVars>
          <dgm:bulletEnabled val="1"/>
        </dgm:presLayoutVars>
      </dgm:prSet>
      <dgm:spPr/>
    </dgm:pt>
  </dgm:ptLst>
  <dgm:cxnLst>
    <dgm:cxn modelId="{19DBA710-EAA7-479A-8FB0-39539DFAF5D1}" type="presOf" srcId="{1B723845-E0D1-4671-AE0F-32E0821595D7}" destId="{98F3E7AB-6934-48FA-B82F-FBEAF1B2375D}" srcOrd="0" destOrd="0" presId="urn:microsoft.com/office/officeart/2005/8/layout/equation1"/>
    <dgm:cxn modelId="{AA2B371A-C761-4755-A6F9-5CD00112D7B0}" type="presOf" srcId="{1F884CF4-1E4C-423F-AE7B-0BAC3D97360D}" destId="{D96E659A-663E-485D-BF89-FD74BE74A5C4}" srcOrd="0" destOrd="0" presId="urn:microsoft.com/office/officeart/2005/8/layout/equation1"/>
    <dgm:cxn modelId="{6B017F2C-2CB9-4751-A7CD-30B8BC98049D}" type="presOf" srcId="{567740A1-931A-404E-B8A7-DCAB60009AEA}" destId="{6C1FFF0F-B1A4-4C41-B9D3-30452A0DFA4B}" srcOrd="0" destOrd="0" presId="urn:microsoft.com/office/officeart/2005/8/layout/equation1"/>
    <dgm:cxn modelId="{70C4B168-53EF-4508-8C4E-A3F87A5F97DE}" srcId="{028ECFAC-63B3-40F0-9E03-B31D365E432C}" destId="{1F884CF4-1E4C-423F-AE7B-0BAC3D97360D}" srcOrd="0" destOrd="0" parTransId="{B54F7004-6983-4114-82DE-5ADF4FEF4D02}" sibTransId="{1B723845-E0D1-4671-AE0F-32E0821595D7}"/>
    <dgm:cxn modelId="{B1A00774-0D3C-406F-9413-9997B0306F44}" srcId="{028ECFAC-63B3-40F0-9E03-B31D365E432C}" destId="{567740A1-931A-404E-B8A7-DCAB60009AEA}" srcOrd="2" destOrd="0" parTransId="{0643A071-2AC8-4124-916D-3A8BE5775A6D}" sibTransId="{097825AB-8F2B-4EF3-ABE1-7DCEF8027B99}"/>
    <dgm:cxn modelId="{57D60159-FCF0-44F7-9FE6-0AAEED3F2D84}" type="presOf" srcId="{097825AB-8F2B-4EF3-ABE1-7DCEF8027B99}" destId="{4F4F87F2-8514-4849-B974-53331EFFA6A3}" srcOrd="0" destOrd="0" presId="urn:microsoft.com/office/officeart/2005/8/layout/equation1"/>
    <dgm:cxn modelId="{A08F9C8E-A0B7-46AA-A78A-8BD9FCF7DFC7}" type="presOf" srcId="{44AA7FFE-EC5D-4B4A-A884-0D1E57526835}" destId="{41F09F99-3DCC-47E4-9188-F7D103A1F6E3}" srcOrd="0" destOrd="0" presId="urn:microsoft.com/office/officeart/2005/8/layout/equation1"/>
    <dgm:cxn modelId="{9C6BB78E-EFB3-4041-AD67-F0BF8DC2C140}" type="presOf" srcId="{028ECFAC-63B3-40F0-9E03-B31D365E432C}" destId="{688A0EC4-0F6D-4987-959D-CA5F27B3CF24}" srcOrd="0" destOrd="0" presId="urn:microsoft.com/office/officeart/2005/8/layout/equation1"/>
    <dgm:cxn modelId="{9FE065B6-BAF0-45E0-96C4-FBC1763BA102}" srcId="{028ECFAC-63B3-40F0-9E03-B31D365E432C}" destId="{258C614E-C25D-47E8-BC69-ECC42BFEC5CC}" srcOrd="1" destOrd="0" parTransId="{0EE00226-4F18-428E-857D-BB8AB5FED661}" sibTransId="{44AA7FFE-EC5D-4B4A-A884-0D1E57526835}"/>
    <dgm:cxn modelId="{102028BE-B492-4CC2-B891-2B4A0D121B22}" srcId="{028ECFAC-63B3-40F0-9E03-B31D365E432C}" destId="{1BFF2E57-C3C3-41C5-AD27-AD5B38758512}" srcOrd="3" destOrd="0" parTransId="{16C36D11-8C3A-418B-89AD-79984C43541D}" sibTransId="{E3D49EE4-B8C9-4269-B149-653B95D47416}"/>
    <dgm:cxn modelId="{C2B40DC6-747D-4537-9359-BEF984154664}" type="presOf" srcId="{1BFF2E57-C3C3-41C5-AD27-AD5B38758512}" destId="{A6BD896E-4D4C-4AE1-9C22-3ED8631C5A0A}" srcOrd="0" destOrd="0" presId="urn:microsoft.com/office/officeart/2005/8/layout/equation1"/>
    <dgm:cxn modelId="{DACDA2EA-2B85-43AD-A796-6061D0417520}" type="presOf" srcId="{258C614E-C25D-47E8-BC69-ECC42BFEC5CC}" destId="{2F60A798-586E-4E47-B649-25F047F36835}" srcOrd="0" destOrd="0" presId="urn:microsoft.com/office/officeart/2005/8/layout/equation1"/>
    <dgm:cxn modelId="{E573888D-F9FB-4FE6-AAF3-F927AA2E6EBC}" type="presParOf" srcId="{688A0EC4-0F6D-4987-959D-CA5F27B3CF24}" destId="{D96E659A-663E-485D-BF89-FD74BE74A5C4}" srcOrd="0" destOrd="0" presId="urn:microsoft.com/office/officeart/2005/8/layout/equation1"/>
    <dgm:cxn modelId="{0D0B0A83-F15C-4526-8464-422DF0C5A916}" type="presParOf" srcId="{688A0EC4-0F6D-4987-959D-CA5F27B3CF24}" destId="{BA78071E-3EA3-4945-922C-AE021F34276A}" srcOrd="1" destOrd="0" presId="urn:microsoft.com/office/officeart/2005/8/layout/equation1"/>
    <dgm:cxn modelId="{F031027E-A6F6-4F40-A5F1-E4A0719687A0}" type="presParOf" srcId="{688A0EC4-0F6D-4987-959D-CA5F27B3CF24}" destId="{98F3E7AB-6934-48FA-B82F-FBEAF1B2375D}" srcOrd="2" destOrd="0" presId="urn:microsoft.com/office/officeart/2005/8/layout/equation1"/>
    <dgm:cxn modelId="{D6E988E9-F5EF-40D2-8011-DD3EEFB6D15B}" type="presParOf" srcId="{688A0EC4-0F6D-4987-959D-CA5F27B3CF24}" destId="{F9CA65E4-8785-4412-A513-0A2695416EE5}" srcOrd="3" destOrd="0" presId="urn:microsoft.com/office/officeart/2005/8/layout/equation1"/>
    <dgm:cxn modelId="{98121E6C-7394-4C4E-90C8-4BCB940CB22B}" type="presParOf" srcId="{688A0EC4-0F6D-4987-959D-CA5F27B3CF24}" destId="{2F60A798-586E-4E47-B649-25F047F36835}" srcOrd="4" destOrd="0" presId="urn:microsoft.com/office/officeart/2005/8/layout/equation1"/>
    <dgm:cxn modelId="{AB91E517-F112-4A52-AF08-CE2E95E6B5F1}" type="presParOf" srcId="{688A0EC4-0F6D-4987-959D-CA5F27B3CF24}" destId="{F90D06A4-272D-4E58-B7CB-EB8C424E859B}" srcOrd="5" destOrd="0" presId="urn:microsoft.com/office/officeart/2005/8/layout/equation1"/>
    <dgm:cxn modelId="{D010658D-E5F6-4983-A1B2-31CA122A0D57}" type="presParOf" srcId="{688A0EC4-0F6D-4987-959D-CA5F27B3CF24}" destId="{41F09F99-3DCC-47E4-9188-F7D103A1F6E3}" srcOrd="6" destOrd="0" presId="urn:microsoft.com/office/officeart/2005/8/layout/equation1"/>
    <dgm:cxn modelId="{3C6341AE-0423-446F-A013-72858729AA3E}" type="presParOf" srcId="{688A0EC4-0F6D-4987-959D-CA5F27B3CF24}" destId="{F015C141-867A-4124-B290-CA1BB3474B22}" srcOrd="7" destOrd="0" presId="urn:microsoft.com/office/officeart/2005/8/layout/equation1"/>
    <dgm:cxn modelId="{E0497DF6-7B98-411C-B02B-83AD89D9A9DD}" type="presParOf" srcId="{688A0EC4-0F6D-4987-959D-CA5F27B3CF24}" destId="{6C1FFF0F-B1A4-4C41-B9D3-30452A0DFA4B}" srcOrd="8" destOrd="0" presId="urn:microsoft.com/office/officeart/2005/8/layout/equation1"/>
    <dgm:cxn modelId="{683D6580-438D-46FB-9EFB-AC2E20018917}" type="presParOf" srcId="{688A0EC4-0F6D-4987-959D-CA5F27B3CF24}" destId="{50E35084-2DEE-4C9C-8259-DF4374B4BFC7}" srcOrd="9" destOrd="0" presId="urn:microsoft.com/office/officeart/2005/8/layout/equation1"/>
    <dgm:cxn modelId="{94E030DA-DD87-4483-B009-1FD97952F7AE}" type="presParOf" srcId="{688A0EC4-0F6D-4987-959D-CA5F27B3CF24}" destId="{4F4F87F2-8514-4849-B974-53331EFFA6A3}" srcOrd="10" destOrd="0" presId="urn:microsoft.com/office/officeart/2005/8/layout/equation1"/>
    <dgm:cxn modelId="{41A0E85A-E619-4349-8C37-C98B205B7192}" type="presParOf" srcId="{688A0EC4-0F6D-4987-959D-CA5F27B3CF24}" destId="{DB23206D-9806-4AA8-923C-592167F0D1C1}" srcOrd="11" destOrd="0" presId="urn:microsoft.com/office/officeart/2005/8/layout/equation1"/>
    <dgm:cxn modelId="{82B0284B-7D49-49D9-8F4C-3F382226E661}" type="presParOf" srcId="{688A0EC4-0F6D-4987-959D-CA5F27B3CF24}" destId="{A6BD896E-4D4C-4AE1-9C22-3ED8631C5A0A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CS" sz="1400" b="1" i="1"/>
            <a:t>Донације</a:t>
          </a:r>
          <a:r>
            <a:rPr lang="sr-Cyrl-CS" sz="1400" b="1"/>
            <a:t> </a:t>
          </a:r>
          <a:r>
            <a:rPr lang="sr-Cyrl-CS" sz="140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>
              <a:latin typeface="Calibri" panose="020F0502020204030204" pitchFamily="34" charset="0"/>
            </a:rPr>
            <a:t>Трансфери п</a:t>
          </a:r>
          <a:r>
            <a:rPr lang="ru-RU" altLang="en-US" sz="140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>
              <a:latin typeface="Calibri" panose="020F0502020204030204" pitchFamily="34" charset="0"/>
            </a:rPr>
            <a:t>огу бити </a:t>
          </a:r>
          <a:r>
            <a:rPr lang="sr-Cyrl-RS" altLang="en-US" sz="1400" b="1">
              <a:latin typeface="Calibri" panose="020F0502020204030204" pitchFamily="34" charset="0"/>
            </a:rPr>
            <a:t>наменски (</a:t>
          </a:r>
          <a:r>
            <a:rPr lang="sr-Cyrl-RS" altLang="en-US" sz="140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>
              <a:latin typeface="Calibri" panose="020F0502020204030204" pitchFamily="34" charset="0"/>
            </a:rPr>
            <a:t>ненаменски (</a:t>
          </a:r>
          <a:r>
            <a:rPr lang="sr-Cyrl-RS" altLang="en-US" sz="140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>
              <a:latin typeface="Calibri" panose="020F0502020204030204" pitchFamily="34" charset="0"/>
            </a:rPr>
            <a:t> </a:t>
          </a:r>
          <a:r>
            <a:rPr lang="sr-Cyrl-RS" altLang="en-US" sz="140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altLang="en-US" sz="140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/>
            <a:t>Ова примања се остварују продајом непокретности и покретних ствари у власништву општине.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задуживања и 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sr-Cyrl-RS" sz="1400" b="0" i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altLang="en-US" sz="1400"/>
            <a:t> Представљају вишак прихода буџета општине који нису потрошени у претходној  буџетској години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F0833111-710A-438D-8DAD-39E1E37FCCA2}" type="presOf" srcId="{E1AD8724-28DC-48C5-B75E-B0D1F33E6279}" destId="{939B76D1-BB33-4E50-9ECD-839FB5787B95}" srcOrd="0" destOrd="0" presId="urn:diagrams.loki3.com/BracketList"/>
    <dgm:cxn modelId="{1D90891A-5CA6-46E0-9B94-066929D862D5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021894C-289A-4B28-BA0D-6767C27230B8}" type="presOf" srcId="{D45E583C-4AAD-40D2-9D24-9A0A68141567}" destId="{7BB6658A-32E0-42C7-B82A-240BF45CF27D}" srcOrd="0" destOrd="0" presId="urn:diagrams.loki3.com/BracketList"/>
    <dgm:cxn modelId="{C1188A4E-FB96-4E8F-9307-7C6CDB28AD6E}" type="presOf" srcId="{4B4A2A45-FFA7-47F5-A99D-A2DFD7698107}" destId="{9A05939C-6B40-4C32-897A-4A6DC3E71E5B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B07D637A-714A-406B-993E-0E5A5B39956B}" type="presOf" srcId="{E1B79EE1-1157-4302-AB0B-8FEDC81165FD}" destId="{F40D94EA-52E0-4740-A924-EAF350BDF213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39B6D187-F738-494F-864B-824768F311FC}" type="presOf" srcId="{6B14159D-5902-471E-9F91-CEA86CA18597}" destId="{FFFD7BD8-195B-4FA4-9414-4F4C582F5570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7FAF999-9E08-4A6A-A6D7-11D7E30AC118}" type="presOf" srcId="{EEA47F19-311D-44B3-AAA4-35C98BD4844B}" destId="{EFEB1020-9C17-48DC-BBE0-54FA743F9F7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53E397A2-7CAD-4A4C-ABDE-885D92961EB2}" type="presOf" srcId="{FE2BA0E8-81AC-463B-B498-EF464F5BCE06}" destId="{9893D59A-7FEC-486D-89C4-D28135F6121C}" srcOrd="0" destOrd="0" presId="urn:diagrams.loki3.com/BracketList"/>
    <dgm:cxn modelId="{28FEEFA5-6DE3-40CA-B954-F6DBC6F9FAD9}" type="presOf" srcId="{26EF48C7-6381-4355-B03F-DD441AE957C7}" destId="{EFAACCF6-3A6A-4536-89B0-F0A7C44F6BE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E9154DB6-8B71-4C47-A778-19BA49538396}" type="presOf" srcId="{92FD0664-EE76-4121-BE7B-68FC1EE5F4D7}" destId="{C6BA9D27-2D60-4BA7-98A9-E18E57FDB6CB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F06063E2-D018-4F42-A342-274E0902DE34}" type="presOf" srcId="{A22D28D0-C0EE-4FAC-9411-A8A4995FB17B}" destId="{B43D6F8D-5103-4DCA-8971-053A6B7A987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буџетски приходи и примања  1.</a:t>
          </a:r>
          <a:r>
            <a:rPr lang="en-US" dirty="0"/>
            <a:t>425</a:t>
          </a:r>
          <a:r>
            <a:rPr lang="sr-Cyrl-RS" dirty="0"/>
            <a:t>.</a:t>
          </a:r>
          <a:r>
            <a:rPr lang="en-US" dirty="0"/>
            <a:t>000</a:t>
          </a:r>
          <a:r>
            <a:rPr lang="sr-Cyrl-RS" dirty="0"/>
            <a:t>.000,00 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/>
      <dgm:spPr/>
      <dgm:t>
        <a:bodyPr/>
        <a:lstStyle/>
        <a:p>
          <a:pPr algn="ctr"/>
          <a:r>
            <a:rPr lang="sr-Cyrl-RS" dirty="0"/>
            <a:t>Приходи од  пореза  </a:t>
          </a:r>
          <a:endParaRPr lang="en-US" dirty="0"/>
        </a:p>
        <a:p>
          <a:pPr algn="ctr"/>
          <a:r>
            <a:rPr lang="en-US" dirty="0"/>
            <a:t>7</a:t>
          </a:r>
          <a:r>
            <a:rPr lang="sr-Latn-RS" dirty="0"/>
            <a:t>93</a:t>
          </a:r>
          <a:r>
            <a:rPr lang="en-US" dirty="0"/>
            <a:t>.</a:t>
          </a:r>
          <a:r>
            <a:rPr lang="sr-Latn-RS" dirty="0"/>
            <a:t>879</a:t>
          </a:r>
          <a:r>
            <a:rPr lang="en-US" dirty="0"/>
            <a:t>.</a:t>
          </a:r>
          <a:r>
            <a:rPr lang="sr-Latn-RS" dirty="0"/>
            <a:t>66</a:t>
          </a:r>
          <a:r>
            <a:rPr lang="en-US" dirty="0"/>
            <a:t>0</a:t>
          </a:r>
          <a:r>
            <a:rPr lang="sr-Cyrl-RS" dirty="0"/>
            <a:t>,00       динара</a:t>
          </a:r>
          <a:endParaRPr lang="en-US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/>
      <dgm:spPr/>
      <dgm:t>
        <a:bodyPr/>
        <a:lstStyle/>
        <a:p>
          <a:pPr algn="ctr"/>
          <a:r>
            <a:rPr lang="sr-Cyrl-RS" dirty="0"/>
            <a:t>Трансфери </a:t>
          </a:r>
          <a:r>
            <a:rPr lang="en-US" dirty="0"/>
            <a:t>7</a:t>
          </a:r>
          <a:r>
            <a:rPr lang="sr-Latn-RS" dirty="0"/>
            <a:t>0</a:t>
          </a:r>
          <a:r>
            <a:rPr lang="en-US" dirty="0"/>
            <a:t>.777.340</a:t>
          </a:r>
          <a:r>
            <a:rPr lang="sr-Cyrl-RS" dirty="0"/>
            <a:t>,</a:t>
          </a:r>
          <a:r>
            <a:rPr lang="en-US" dirty="0"/>
            <a:t>00</a:t>
          </a:r>
          <a:r>
            <a:rPr lang="sr-Latn-RS" dirty="0"/>
            <a:t> </a:t>
          </a:r>
          <a:r>
            <a:rPr lang="sr-Cyrl-RS" dirty="0"/>
            <a:t>динара</a:t>
          </a:r>
          <a:endParaRPr lang="en-US" dirty="0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/>
      <dgm:spPr/>
      <dgm:t>
        <a:bodyPr/>
        <a:lstStyle/>
        <a:p>
          <a:pPr algn="ctr"/>
          <a:r>
            <a:rPr lang="sr-Cyrl-RS" dirty="0"/>
            <a:t>Други приходи  </a:t>
          </a:r>
          <a:r>
            <a:rPr lang="en-US" dirty="0"/>
            <a:t>2</a:t>
          </a:r>
          <a:r>
            <a:rPr lang="sr-Cyrl-RS" dirty="0"/>
            <a:t>6</a:t>
          </a:r>
          <a:r>
            <a:rPr lang="sr-Latn-RS" dirty="0"/>
            <a:t>5</a:t>
          </a:r>
          <a:r>
            <a:rPr lang="sr-Cyrl-RS" dirty="0"/>
            <a:t>.</a:t>
          </a:r>
          <a:r>
            <a:rPr lang="sr-Latn-RS" dirty="0"/>
            <a:t>300</a:t>
          </a:r>
          <a:r>
            <a:rPr lang="sr-Cyrl-RS" dirty="0"/>
            <a:t>.</a:t>
          </a:r>
          <a:r>
            <a:rPr lang="sr-Latn-RS" dirty="0"/>
            <a:t>00</a:t>
          </a:r>
          <a:r>
            <a:rPr lang="en-US" dirty="0"/>
            <a:t>0</a:t>
          </a:r>
          <a:r>
            <a:rPr lang="sr-Cyrl-RS" dirty="0"/>
            <a:t>,00 динара</a:t>
          </a:r>
          <a:endParaRPr lang="en-US" dirty="0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40EF3D92-C4CB-4CBC-8AED-087234C53764}">
      <dgm:prSet phldrT="[Text]"/>
      <dgm:spPr/>
      <dgm:t>
        <a:bodyPr/>
        <a:lstStyle/>
        <a:p>
          <a:pPr algn="ctr"/>
          <a:r>
            <a:rPr lang="sr-Cyrl-RS" dirty="0"/>
            <a:t>Примања од продаје нефинансијске имовине  </a:t>
          </a:r>
          <a:r>
            <a:rPr lang="sr-Latn-RS" dirty="0"/>
            <a:t>3</a:t>
          </a:r>
          <a:r>
            <a:rPr lang="sr-Cyrl-RS" dirty="0"/>
            <a:t>.</a:t>
          </a:r>
          <a:r>
            <a:rPr lang="sr-Latn-RS" dirty="0"/>
            <a:t>30</a:t>
          </a:r>
          <a:r>
            <a:rPr lang="en-US" dirty="0"/>
            <a:t>0</a:t>
          </a:r>
          <a:r>
            <a:rPr lang="sr-Cyrl-RS" dirty="0"/>
            <a:t>.000,00 динара</a:t>
          </a:r>
          <a:endParaRPr lang="en-US" dirty="0"/>
        </a:p>
      </dgm:t>
    </dgm:pt>
    <dgm:pt modelId="{4FA9126D-361B-4DA5-854C-1DB4EE314D93}" type="par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DCC66F39-0032-4915-A732-5C415659FF68}" type="sib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920F0D4F-6C4C-4BE8-9363-F48FBF034871}">
      <dgm:prSet phldrT="[Text]"/>
      <dgm:spPr/>
      <dgm:t>
        <a:bodyPr/>
        <a:lstStyle/>
        <a:p>
          <a:pPr algn="ctr"/>
          <a:r>
            <a:rPr lang="sr-Cyrl-RS" dirty="0"/>
            <a:t>Примања од задуживања продаје фин. имовине </a:t>
          </a:r>
          <a:r>
            <a:rPr lang="sr-Latn-RS" dirty="0"/>
            <a:t>251.743.000</a:t>
          </a:r>
          <a:r>
            <a:rPr lang="sr-Cyrl-RS" dirty="0"/>
            <a:t>,</a:t>
          </a:r>
          <a:r>
            <a:rPr lang="en-US" dirty="0"/>
            <a:t>0</a:t>
          </a:r>
          <a:r>
            <a:rPr lang="sr-Cyrl-RS" dirty="0"/>
            <a:t>0 динара</a:t>
          </a:r>
          <a:endParaRPr lang="en-US" dirty="0"/>
        </a:p>
      </dgm:t>
    </dgm:pt>
    <dgm:pt modelId="{43AA7920-B602-4336-8E46-A663A1629DDB}" type="par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5F9FEDD2-AAF1-4278-94C9-B59264FA9EB9}" type="sib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15426A40-9AD2-4153-8230-E20BC4B11534}">
      <dgm:prSet phldrT="[Text]" custT="1"/>
      <dgm:spPr/>
      <dgm:t>
        <a:bodyPr/>
        <a:lstStyle/>
        <a:p>
          <a:pPr algn="ctr"/>
          <a:r>
            <a:rPr lang="sr-Cyrl-RS" sz="1100" dirty="0"/>
            <a:t>Пренета средства из ранијих година</a:t>
          </a:r>
          <a:r>
            <a:rPr lang="sr-Latn-RS" sz="1100" dirty="0"/>
            <a:t> 40</a:t>
          </a:r>
          <a:r>
            <a:rPr lang="sr-Cyrl-RS" sz="1100" dirty="0"/>
            <a:t>.</a:t>
          </a:r>
          <a:r>
            <a:rPr lang="en-US" sz="1100" dirty="0"/>
            <a:t>000</a:t>
          </a:r>
          <a:r>
            <a:rPr lang="sr-Cyrl-RS" sz="1100" dirty="0"/>
            <a:t>.</a:t>
          </a:r>
          <a:r>
            <a:rPr lang="en-US" sz="1100" dirty="0"/>
            <a:t>000</a:t>
          </a:r>
          <a:r>
            <a:rPr lang="sr-Cyrl-RS" sz="1100" dirty="0"/>
            <a:t>,</a:t>
          </a:r>
          <a:r>
            <a:rPr lang="en-US" sz="1100" dirty="0"/>
            <a:t>00</a:t>
          </a:r>
          <a:r>
            <a:rPr lang="sr-Cyrl-RS" sz="1100" dirty="0"/>
            <a:t> </a:t>
          </a:r>
          <a:r>
            <a:rPr lang="sr-Latn-RS" sz="1100" dirty="0"/>
            <a:t> </a:t>
          </a:r>
          <a:r>
            <a:rPr lang="sr-Cyrl-RS" sz="1100" dirty="0"/>
            <a:t>динара</a:t>
          </a:r>
          <a:endParaRPr lang="en-US" sz="1100" dirty="0"/>
        </a:p>
      </dgm:t>
    </dgm:pt>
    <dgm:pt modelId="{A1307EAF-2414-4AFE-BE82-97C79333BAA9}" type="par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869B992E-498B-4FBD-AA48-03E5171031C9}" type="sib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BD1AB95F-A196-45DB-A764-8ACA5E56D3C8}">
      <dgm:prSet phldrT="[Text]" custT="1"/>
      <dgm:spPr/>
      <dgm:t>
        <a:bodyPr/>
        <a:lstStyle/>
        <a:p>
          <a:pPr algn="ctr"/>
          <a:r>
            <a:rPr lang="sr-Cyrl-RS" sz="1100" dirty="0"/>
            <a:t>Меморандумске ставке за рефундацију расхода </a:t>
          </a:r>
          <a:r>
            <a:rPr lang="en-US" sz="1100" dirty="0"/>
            <a:t>0</a:t>
          </a:r>
          <a:r>
            <a:rPr lang="sr-Cyrl-RS" sz="1100" dirty="0"/>
            <a:t>,</a:t>
          </a:r>
          <a:r>
            <a:rPr lang="en-US" sz="1100" dirty="0"/>
            <a:t>00</a:t>
          </a:r>
          <a:r>
            <a:rPr lang="sr-Cyrl-RS" sz="1100" dirty="0"/>
            <a:t> динара</a:t>
          </a:r>
          <a:endParaRPr lang="en-US" sz="1100" dirty="0"/>
        </a:p>
      </dgm:t>
    </dgm:pt>
    <dgm:pt modelId="{FF9950D6-A907-41EC-B3E7-D776CBB10ED3}" type="parTrans" cxnId="{387F6271-4D20-4FD3-BF2B-F6E25E1CA975}">
      <dgm:prSet/>
      <dgm:spPr/>
      <dgm:t>
        <a:bodyPr/>
        <a:lstStyle/>
        <a:p>
          <a:endParaRPr lang="en-US"/>
        </a:p>
      </dgm:t>
    </dgm:pt>
    <dgm:pt modelId="{B4966DA4-BDB3-4764-920B-F767DCD76D4E}" type="sibTrans" cxnId="{387F6271-4D20-4FD3-BF2B-F6E25E1CA975}">
      <dgm:prSet/>
      <dgm:spPr/>
      <dgm:t>
        <a:bodyPr/>
        <a:lstStyle/>
        <a:p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8"/>
      <dgm:spPr/>
    </dgm:pt>
    <dgm:pt modelId="{63432802-399F-407F-AC10-7219543A0326}" type="pres">
      <dgm:prSet presAssocID="{DB1A1606-130D-4B45-9553-0A0B804495DF}" presName="node" presStyleLbl="vennNode1" presStyleIdx="1" presStyleCnt="8">
        <dgm:presLayoutVars>
          <dgm:bulletEnabled val="1"/>
        </dgm:presLayoutVars>
      </dgm:prSet>
      <dgm:spPr/>
    </dgm:pt>
    <dgm:pt modelId="{449BFEB2-6844-4A2C-8DC2-780280CBA079}" type="pres">
      <dgm:prSet presAssocID="{AEA7499A-114B-4146-9776-CDD8ACEC6B39}" presName="node" presStyleLbl="vennNode1" presStyleIdx="2" presStyleCnt="8">
        <dgm:presLayoutVars>
          <dgm:bulletEnabled val="1"/>
        </dgm:presLayoutVars>
      </dgm:prSet>
      <dgm:spPr/>
    </dgm:pt>
    <dgm:pt modelId="{9DDE88A7-5745-4E4F-A7A8-F71A4DA0D5F2}" type="pres">
      <dgm:prSet presAssocID="{BF71EFAE-EC9F-46E9-BD2A-1686637595DA}" presName="node" presStyleLbl="vennNode1" presStyleIdx="3" presStyleCnt="8" custRadScaleRad="100226" custRadScaleInc="-1012">
        <dgm:presLayoutVars>
          <dgm:bulletEnabled val="1"/>
        </dgm:presLayoutVars>
      </dgm:prSet>
      <dgm:spPr/>
    </dgm:pt>
    <dgm:pt modelId="{72DE4213-15E1-4436-8045-C055E8A54EDE}" type="pres">
      <dgm:prSet presAssocID="{40EF3D92-C4CB-4CBC-8AED-087234C53764}" presName="node" presStyleLbl="vennNode1" presStyleIdx="4" presStyleCnt="8">
        <dgm:presLayoutVars>
          <dgm:bulletEnabled val="1"/>
        </dgm:presLayoutVars>
      </dgm:prSet>
      <dgm:spPr/>
    </dgm:pt>
    <dgm:pt modelId="{91CFC9CD-FF79-40EF-A271-A8DBB0423AC2}" type="pres">
      <dgm:prSet presAssocID="{920F0D4F-6C4C-4BE8-9363-F48FBF034871}" presName="node" presStyleLbl="vennNode1" presStyleIdx="5" presStyleCnt="8">
        <dgm:presLayoutVars>
          <dgm:bulletEnabled val="1"/>
        </dgm:presLayoutVars>
      </dgm:prSet>
      <dgm:spPr/>
    </dgm:pt>
    <dgm:pt modelId="{FC69A2CE-A671-47B5-8CD8-544465E52E9C}" type="pres">
      <dgm:prSet presAssocID="{15426A40-9AD2-4153-8230-E20BC4B11534}" presName="node" presStyleLbl="vennNode1" presStyleIdx="6" presStyleCnt="8">
        <dgm:presLayoutVars>
          <dgm:bulletEnabled val="1"/>
        </dgm:presLayoutVars>
      </dgm:prSet>
      <dgm:spPr/>
    </dgm:pt>
    <dgm:pt modelId="{9B647FE1-A88A-4E35-9B19-317D6ADD791B}" type="pres">
      <dgm:prSet presAssocID="{BD1AB95F-A196-45DB-A764-8ACA5E56D3C8}" presName="node" presStyleLbl="vennNode1" presStyleIdx="7" presStyleCnt="8">
        <dgm:presLayoutVars>
          <dgm:bulletEnabled val="1"/>
        </dgm:presLayoutVars>
      </dgm:prSet>
      <dgm:spPr/>
    </dgm:pt>
  </dgm:ptLst>
  <dgm:cxnLst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352C831E-5F27-4CEA-B329-F961BC5C1E53}" srcId="{43275D6C-D470-4E2E-96F8-239EECE5D634}" destId="{40EF3D92-C4CB-4CBC-8AED-087234C53764}" srcOrd="3" destOrd="0" parTransId="{4FA9126D-361B-4DA5-854C-1DB4EE314D93}" sibTransId="{DCC66F39-0032-4915-A732-5C415659FF68}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FD5DAB64-48D5-432F-938D-E1F3721358B9}" type="presOf" srcId="{15426A40-9AD2-4153-8230-E20BC4B11534}" destId="{FC69A2CE-A671-47B5-8CD8-544465E52E9C}" srcOrd="0" destOrd="0" presId="urn:microsoft.com/office/officeart/2005/8/layout/radial3"/>
    <dgm:cxn modelId="{A8EA5165-9419-4BAD-BDB3-9194338DFA99}" type="presOf" srcId="{920F0D4F-6C4C-4BE8-9363-F48FBF034871}" destId="{91CFC9CD-FF79-40EF-A271-A8DBB0423AC2}" srcOrd="0" destOrd="0" presId="urn:microsoft.com/office/officeart/2005/8/layout/radial3"/>
    <dgm:cxn modelId="{387F6271-4D20-4FD3-BF2B-F6E25E1CA975}" srcId="{43275D6C-D470-4E2E-96F8-239EECE5D634}" destId="{BD1AB95F-A196-45DB-A764-8ACA5E56D3C8}" srcOrd="6" destOrd="0" parTransId="{FF9950D6-A907-41EC-B3E7-D776CBB10ED3}" sibTransId="{B4966DA4-BDB3-4764-920B-F767DCD76D4E}"/>
    <dgm:cxn modelId="{59AD7A56-E922-42AB-9AFA-2F0A33B73EFB}" type="presOf" srcId="{40EF3D92-C4CB-4CBC-8AED-087234C53764}" destId="{72DE4213-15E1-4436-8045-C055E8A54EDE}" srcOrd="0" destOrd="0" presId="urn:microsoft.com/office/officeart/2005/8/layout/radial3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4B5113B6-F4F9-44F6-AF53-FA46FB4F521E}" type="presOf" srcId="{BD1AB95F-A196-45DB-A764-8ACA5E56D3C8}" destId="{9B647FE1-A88A-4E35-9B19-317D6ADD791B}" srcOrd="0" destOrd="0" presId="urn:microsoft.com/office/officeart/2005/8/layout/radial3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09B198C8-E6EF-4BF2-B04A-98A7D3B82C52}" srcId="{43275D6C-D470-4E2E-96F8-239EECE5D634}" destId="{15426A40-9AD2-4153-8230-E20BC4B11534}" srcOrd="5" destOrd="0" parTransId="{A1307EAF-2414-4AFE-BE82-97C79333BAA9}" sibTransId="{869B992E-498B-4FBD-AA48-03E5171031C9}"/>
    <dgm:cxn modelId="{705D8BCA-A875-424B-917F-D801608B9607}" srcId="{43275D6C-D470-4E2E-96F8-239EECE5D634}" destId="{920F0D4F-6C4C-4BE8-9363-F48FBF034871}" srcOrd="4" destOrd="0" parTransId="{43AA7920-B602-4336-8E46-A663A1629DDB}" sibTransId="{5F9FEDD2-AAF1-4278-94C9-B59264FA9EB9}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  <dgm:cxn modelId="{BBA494C5-DF7A-463A-A778-D7424FE42FD1}" type="presParOf" srcId="{1FB746E2-D736-4446-8093-C865FE09A112}" destId="{72DE4213-15E1-4436-8045-C055E8A54EDE}" srcOrd="4" destOrd="0" presId="urn:microsoft.com/office/officeart/2005/8/layout/radial3"/>
    <dgm:cxn modelId="{829D5A23-E7C8-4F2F-BBF0-A05AEF87B1F3}" type="presParOf" srcId="{1FB746E2-D736-4446-8093-C865FE09A112}" destId="{91CFC9CD-FF79-40EF-A271-A8DBB0423AC2}" srcOrd="5" destOrd="0" presId="urn:microsoft.com/office/officeart/2005/8/layout/radial3"/>
    <dgm:cxn modelId="{AB36D377-182D-4F38-A7FA-BE410BDE00D5}" type="presParOf" srcId="{1FB746E2-D736-4446-8093-C865FE09A112}" destId="{FC69A2CE-A671-47B5-8CD8-544465E52E9C}" srcOrd="6" destOrd="0" presId="urn:microsoft.com/office/officeart/2005/8/layout/radial3"/>
    <dgm:cxn modelId="{ECD5043F-1EC7-496B-B372-F97C73F699F0}" type="presParOf" srcId="{1FB746E2-D736-4446-8093-C865FE09A112}" destId="{9B647FE1-A88A-4E35-9B19-317D6ADD791B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r>
            <a:rPr lang="sr-Cyrl-RS" sz="1400" b="1" dirty="0"/>
            <a:t>Расходи за запослене </a:t>
          </a:r>
          <a:r>
            <a:rPr lang="sr-Cyrl-RS" sz="1400" dirty="0"/>
            <a:t>представљају све трошкове за запослене, како у управи тако и код буџетских корисника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RS" sz="1400" b="1" dirty="0"/>
            <a:t>Коришћење роба и услуга </a:t>
          </a:r>
          <a:r>
            <a:rPr lang="sr-Cyrl-RS" sz="14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sz="1400" b="1" dirty="0"/>
            <a:t>Дотације и трансфери </a:t>
          </a:r>
          <a:r>
            <a:rPr lang="sr-Cyrl-RS" sz="1400" dirty="0"/>
            <a:t>су трошкови које локална самоуправа </a:t>
          </a:r>
          <a:r>
            <a:rPr lang="ru-RU" sz="14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dirty="0"/>
            <a:t> као што су школе, центар за социјални рад, дом здравља.</a:t>
          </a:r>
          <a:r>
            <a:rPr lang="en-US" sz="1400" dirty="0"/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 b="1"/>
            <a:t>Остали расходи </a:t>
          </a:r>
          <a:r>
            <a:rPr lang="sr-Cyrl-RS" sz="1400"/>
            <a:t>обухватају дотације невладиним организацијама, порезе, таксе, новчане казне.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ru-RU" sz="1400" b="1" dirty="0"/>
            <a:t>Субвенције</a:t>
          </a:r>
          <a:r>
            <a:rPr lang="ru-RU" sz="1400" dirty="0"/>
            <a:t> сe одобравају за функционисање међумесног превоза и  пољопривредним произвођачима. 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sz="1400" b="1" dirty="0"/>
            <a:t>Социјална заштита </a:t>
          </a:r>
          <a:r>
            <a:rPr lang="sr-Cyrl-RS" sz="1400" dirty="0"/>
            <a:t>обухвата све трошкове исплате социјалне помоћи за различите категорије грађана.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/>
      <dgm:spPr/>
      <dgm:t>
        <a:bodyPr/>
        <a:lstStyle/>
        <a:p>
          <a:pPr algn="just"/>
          <a:r>
            <a:rPr lang="sr-Cyrl-RS" b="1"/>
            <a:t>Буџетска резерва </a:t>
          </a:r>
          <a:r>
            <a:rPr lang="sr-Cyrl-RS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dirty="0"/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/>
      <dgm:spPr/>
      <dgm:t>
        <a:bodyPr/>
        <a:lstStyle/>
        <a:p>
          <a:pPr algn="just"/>
          <a:r>
            <a:rPr lang="sr-Cyrl-RS" b="1"/>
            <a:t>Капитални издаци </a:t>
          </a:r>
          <a:r>
            <a:rPr lang="sr-Cyrl-RS"/>
            <a:t>су трошкови за изградњу нових, или инвестиционо одржавање постојећих објеката, набавку опреме, машина земљишта и слично.</a:t>
          </a:r>
          <a:endParaRPr lang="en-US" dirty="0"/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913F8910-4C80-476B-BB1A-84CDC766C5E5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A66DD3E-AD41-4FBE-A90F-6733EF188F32}" type="presOf" srcId="{26EF48C7-6381-4355-B03F-DD441AE957C7}" destId="{EFAACCF6-3A6A-4536-89B0-F0A7C44F6BE1}" srcOrd="0" destOrd="0" presId="urn:diagrams.loki3.com/BracketList"/>
    <dgm:cxn modelId="{45E7555C-A21A-4EDC-9BCD-7FDE66998A88}" type="presOf" srcId="{4B4A2A45-FFA7-47F5-A99D-A2DFD7698107}" destId="{9A05939C-6B40-4C32-897A-4A6DC3E71E5B}" srcOrd="0" destOrd="0" presId="urn:diagrams.loki3.com/BracketList"/>
    <dgm:cxn modelId="{1EC38B43-666B-4E38-81B7-8A080ED8DA87}" type="presOf" srcId="{0C844461-76DE-4FEA-A87D-23440AD6FC2E}" destId="{C6144CDB-22C1-4337-9F95-C3A522A707D1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CAC21658-3423-481C-AF27-E9996CB921F1}" type="presOf" srcId="{D45E583C-4AAD-40D2-9D24-9A0A68141567}" destId="{7BB6658A-32E0-42C7-B82A-240BF45CF27D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4A72B881-7734-4A48-B974-4165271D16B3}" type="presOf" srcId="{A22D28D0-C0EE-4FAC-9411-A8A4995FB17B}" destId="{B43D6F8D-5103-4DCA-8971-053A6B7A987B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592F709B-0D71-4665-94FE-FCFCC1F99F37}" type="presOf" srcId="{48096665-F98A-4372-9642-AA104F5D458A}" destId="{B471A916-B6F4-4017-A447-E2C98CEE19B9}" srcOrd="0" destOrd="0" presId="urn:diagrams.loki3.com/BracketList"/>
    <dgm:cxn modelId="{C314BF9B-D2C0-49FD-8192-2D4E8F24E524}" type="presOf" srcId="{E1B79EE1-1157-4302-AB0B-8FEDC81165FD}" destId="{F40D94EA-52E0-4740-A924-EAF350BDF213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09EA19A1-AD92-457C-AA02-410DD0335895}" type="presOf" srcId="{E055884F-7426-4921-A0E5-9CA56A76B49A}" destId="{CCB8139E-CA19-491D-9FCD-6BF28923C725}" srcOrd="0" destOrd="0" presId="urn:diagrams.loki3.com/BracketList"/>
    <dgm:cxn modelId="{E8F8E3A6-DE2E-43A3-A54F-79C8F4CD16F2}" type="presOf" srcId="{92FD0664-EE76-4121-BE7B-68FC1EE5F4D7}" destId="{C6BA9D27-2D60-4BA7-98A9-E18E57FDB6C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6CADC6AF-E4D1-4118-B6AD-2936E20B24E4}" type="presOf" srcId="{E1AD8724-28DC-48C5-B75E-B0D1F33E6279}" destId="{939B76D1-BB33-4E50-9ECD-839FB5787B95}" srcOrd="0" destOrd="0" presId="urn:diagrams.loki3.com/BracketList"/>
    <dgm:cxn modelId="{125639C7-B690-4F53-A1C9-BB18BE26EFFF}" type="presOf" srcId="{FE2BA0E8-81AC-463B-B498-EF464F5BCE06}" destId="{9893D59A-7FEC-486D-89C4-D28135F6121C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EC0075EB-3DC2-4074-AA80-170858192B86}" type="presOf" srcId="{28888755-727E-436B-B2F2-DA7896544A65}" destId="{9312B733-3AEB-49F6-8245-08553BA2949B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ED1A3B2-A381-4201-823D-E4B4F944886D}">
      <dgm:prSet phldrT="[Text]" custT="1"/>
      <dgm:spPr/>
      <dgm:t>
        <a:bodyPr/>
        <a:lstStyle/>
        <a:p>
          <a:r>
            <a:rPr lang="sr-Cyrl-RS" sz="1200" dirty="0">
              <a:solidFill>
                <a:schemeClr val="bg1"/>
              </a:solidFill>
            </a:rPr>
            <a:t>Укупни расходи и издаци </a:t>
          </a:r>
          <a:r>
            <a:rPr lang="en-GB" sz="1200" dirty="0">
              <a:solidFill>
                <a:schemeClr val="bg1"/>
              </a:solidFill>
            </a:rPr>
            <a:t>1.425.</a:t>
          </a:r>
          <a:r>
            <a:rPr lang="sr-Cyrl-RS" sz="1200" dirty="0">
              <a:solidFill>
                <a:schemeClr val="bg1"/>
              </a:solidFill>
            </a:rPr>
            <a:t>000</a:t>
          </a:r>
          <a:r>
            <a:rPr lang="en-GB" sz="1200" dirty="0">
              <a:solidFill>
                <a:schemeClr val="bg1"/>
              </a:solidFill>
            </a:rPr>
            <a:t>.</a:t>
          </a:r>
          <a:r>
            <a:rPr lang="sr-Cyrl-RS" sz="1200" dirty="0">
              <a:solidFill>
                <a:schemeClr val="bg1"/>
              </a:solidFill>
            </a:rPr>
            <a:t>0</a:t>
          </a:r>
          <a:r>
            <a:rPr lang="en-GB" sz="1200" dirty="0">
              <a:solidFill>
                <a:schemeClr val="bg1"/>
              </a:solidFill>
            </a:rPr>
            <a:t>00</a:t>
          </a:r>
          <a:r>
            <a:rPr lang="sr-Cyrl-RS" sz="1200" dirty="0">
              <a:solidFill>
                <a:schemeClr val="bg1"/>
              </a:solidFill>
            </a:rPr>
            <a:t>,</a:t>
          </a:r>
          <a:r>
            <a:rPr lang="en-GB" sz="1200" dirty="0">
              <a:solidFill>
                <a:schemeClr val="bg1"/>
              </a:solidFill>
            </a:rPr>
            <a:t>00</a:t>
          </a:r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 custT="1"/>
      <dgm:spPr/>
      <dgm:t>
        <a:bodyPr/>
        <a:lstStyle/>
        <a:p>
          <a:r>
            <a:rPr lang="ru-RU" sz="800" dirty="0">
              <a:solidFill>
                <a:schemeClr val="bg1"/>
              </a:solidFill>
            </a:rPr>
            <a:t>Коришћење роба и услуга </a:t>
          </a:r>
          <a:r>
            <a:rPr lang="en-US" sz="800" dirty="0">
              <a:solidFill>
                <a:schemeClr val="bg1"/>
              </a:solidFill>
            </a:rPr>
            <a:t>507</a:t>
          </a:r>
          <a:r>
            <a:rPr lang="en-GB" sz="800" dirty="0">
              <a:solidFill>
                <a:schemeClr val="bg1"/>
              </a:solidFill>
            </a:rPr>
            <a:t>.883.500,00</a:t>
          </a:r>
          <a:r>
            <a:rPr lang="ru-RU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 dirty="0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C6F0069-43DC-402D-BD84-1006528FCE04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Субвенције </a:t>
          </a:r>
          <a:r>
            <a:rPr lang="en-US" sz="800" dirty="0">
              <a:solidFill>
                <a:schemeClr val="bg1"/>
              </a:solidFill>
            </a:rPr>
            <a:t>50</a:t>
          </a:r>
          <a:r>
            <a:rPr lang="en-GB" sz="800" dirty="0">
              <a:solidFill>
                <a:schemeClr val="bg1"/>
              </a:solidFill>
            </a:rPr>
            <a:t>.000.</a:t>
          </a:r>
          <a:r>
            <a:rPr lang="sr-Cyrl-RS" sz="800" dirty="0">
              <a:solidFill>
                <a:schemeClr val="bg1"/>
              </a:solidFill>
            </a:rPr>
            <a:t>0</a:t>
          </a:r>
          <a:r>
            <a:rPr lang="en-GB" sz="800" dirty="0">
              <a:solidFill>
                <a:schemeClr val="bg1"/>
              </a:solidFill>
            </a:rPr>
            <a:t>00,00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44D9A023-5F81-4677-8A1D-494A76B02F4A}" type="parTrans" cxnId="{A14346A8-4918-4300-9891-20568D283921}">
      <dgm:prSet/>
      <dgm:spPr/>
      <dgm:t>
        <a:bodyPr/>
        <a:lstStyle/>
        <a:p>
          <a:endParaRPr lang="en-US"/>
        </a:p>
      </dgm:t>
    </dgm:pt>
    <dgm:pt modelId="{9FF20664-3F6F-4415-8233-D443550F6854}" type="sibTrans" cxnId="{A14346A8-4918-4300-9891-20568D283921}">
      <dgm:prSet/>
      <dgm:spPr/>
      <dgm:t>
        <a:bodyPr/>
        <a:lstStyle/>
        <a:p>
          <a:endParaRPr lang="en-US"/>
        </a:p>
      </dgm:t>
    </dgm:pt>
    <dgm:pt modelId="{91651A17-950C-49EC-8C35-2517548AE9E6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Капитални издаци </a:t>
          </a:r>
          <a:r>
            <a:rPr lang="en-US" sz="800" dirty="0">
              <a:solidFill>
                <a:schemeClr val="bg1"/>
              </a:solidFill>
            </a:rPr>
            <a:t>233</a:t>
          </a:r>
          <a:r>
            <a:rPr lang="en-GB" sz="800" dirty="0">
              <a:solidFill>
                <a:schemeClr val="bg1"/>
              </a:solidFill>
            </a:rPr>
            <a:t>.417.000,00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3BA9396D-1753-43D3-A703-A75A7C19204B}">
      <dgm:prSet/>
      <dgm:spPr/>
      <dgm:t>
        <a:bodyPr/>
        <a:lstStyle/>
        <a:p>
          <a:endParaRPr lang="en-US" dirty="0"/>
        </a:p>
      </dgm:t>
    </dgm:pt>
    <dgm:pt modelId="{FDC0F8DA-00AF-40CD-B616-B7AA7472101C}" type="parTrans" cxnId="{4A16358E-6F75-4AC0-B6E5-E26F15B1A750}">
      <dgm:prSet/>
      <dgm:spPr/>
      <dgm:t>
        <a:bodyPr/>
        <a:lstStyle/>
        <a:p>
          <a:endParaRPr lang="en-US"/>
        </a:p>
      </dgm:t>
    </dgm:pt>
    <dgm:pt modelId="{869210E2-CDFB-49E6-A3F9-D5A55D2018F0}" type="sibTrans" cxnId="{4A16358E-6F75-4AC0-B6E5-E26F15B1A750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4746DA87-483C-4B84-9A22-BC58F96CB23A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Расходи за запослене </a:t>
          </a:r>
          <a:r>
            <a:rPr lang="en-US" sz="800" dirty="0">
              <a:solidFill>
                <a:schemeClr val="bg1"/>
              </a:solidFill>
            </a:rPr>
            <a:t>360</a:t>
          </a:r>
          <a:r>
            <a:rPr lang="en-GB" sz="800" dirty="0">
              <a:solidFill>
                <a:schemeClr val="bg1"/>
              </a:solidFill>
            </a:rPr>
            <a:t>.140.0</a:t>
          </a:r>
          <a:r>
            <a:rPr lang="sr-Cyrl-RS" sz="800" dirty="0">
              <a:solidFill>
                <a:schemeClr val="bg1"/>
              </a:solidFill>
            </a:rPr>
            <a:t>00,00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8A92D324-8EB2-4984-ADCB-62EACF9FECFF}" type="parTrans" cxnId="{0F519843-417F-4196-AE51-1E900F71077B}">
      <dgm:prSet/>
      <dgm:spPr/>
      <dgm:t>
        <a:bodyPr/>
        <a:lstStyle/>
        <a:p>
          <a:endParaRPr lang="en-US"/>
        </a:p>
      </dgm:t>
    </dgm:pt>
    <dgm:pt modelId="{DB95B0B9-5D2D-4D1A-A4F8-70F45A0E9738}" type="sibTrans" cxnId="{0F519843-417F-4196-AE51-1E900F71077B}">
      <dgm:prSet/>
      <dgm:spPr/>
      <dgm:t>
        <a:bodyPr/>
        <a:lstStyle/>
        <a:p>
          <a:endParaRPr lang="en-US"/>
        </a:p>
      </dgm:t>
    </dgm:pt>
    <dgm:pt modelId="{8329AE49-ECD5-4C13-B90F-CA83B6E6F994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Социјална помоћ динара </a:t>
          </a:r>
          <a:r>
            <a:rPr lang="en-US" sz="800" dirty="0">
              <a:solidFill>
                <a:schemeClr val="bg1"/>
              </a:solidFill>
            </a:rPr>
            <a:t>42</a:t>
          </a:r>
          <a:r>
            <a:rPr lang="sr-Cyrl-RS" sz="800" dirty="0">
              <a:solidFill>
                <a:schemeClr val="bg1"/>
              </a:solidFill>
            </a:rPr>
            <a:t>.</a:t>
          </a:r>
          <a:r>
            <a:rPr lang="en-US" sz="800" dirty="0">
              <a:solidFill>
                <a:schemeClr val="bg1"/>
              </a:solidFill>
            </a:rPr>
            <a:t>700</a:t>
          </a:r>
          <a:r>
            <a:rPr lang="sr-Cyrl-RS" sz="800" dirty="0">
              <a:solidFill>
                <a:schemeClr val="bg1"/>
              </a:solidFill>
            </a:rPr>
            <a:t>.000,00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6A3537F1-6C7A-4D5E-9BC9-14D14BE7BA95}" type="parTrans" cxnId="{47BC94C2-46D4-453B-A292-6076A9F8EE3B}">
      <dgm:prSet/>
      <dgm:spPr/>
      <dgm:t>
        <a:bodyPr/>
        <a:lstStyle/>
        <a:p>
          <a:endParaRPr lang="en-US"/>
        </a:p>
      </dgm:t>
    </dgm:pt>
    <dgm:pt modelId="{9CB0C477-89B3-4058-B341-9FC9F0AB6BB2}" type="sibTrans" cxnId="{47BC94C2-46D4-453B-A292-6076A9F8EE3B}">
      <dgm:prSet/>
      <dgm:spPr/>
      <dgm:t>
        <a:bodyPr/>
        <a:lstStyle/>
        <a:p>
          <a:endParaRPr lang="en-US"/>
        </a:p>
      </dgm:t>
    </dgm:pt>
    <dgm:pt modelId="{3FA5C700-C8EE-4CAC-8DA0-0BA7CA952C72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Дотације и трансфери 1</a:t>
          </a:r>
          <a:r>
            <a:rPr lang="en-US" sz="800" dirty="0">
              <a:solidFill>
                <a:schemeClr val="bg1"/>
              </a:solidFill>
            </a:rPr>
            <a:t>32</a:t>
          </a:r>
          <a:r>
            <a:rPr lang="en-GB" sz="800" dirty="0">
              <a:solidFill>
                <a:schemeClr val="bg1"/>
              </a:solidFill>
            </a:rPr>
            <a:t>.570.</a:t>
          </a:r>
          <a:r>
            <a:rPr lang="sr-Cyrl-RS" sz="800" dirty="0">
              <a:solidFill>
                <a:schemeClr val="bg1"/>
              </a:solidFill>
            </a:rPr>
            <a:t>000</a:t>
          </a:r>
          <a:r>
            <a:rPr lang="en-GB" sz="800" dirty="0">
              <a:solidFill>
                <a:schemeClr val="bg1"/>
              </a:solidFill>
            </a:rPr>
            <a:t>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6970CC38-AACF-4350-BF4D-BD796B05B1FA}" type="parTrans" cxnId="{3BA8FFD8-B6F3-4518-99B6-8F25F307CF52}">
      <dgm:prSet/>
      <dgm:spPr/>
      <dgm:t>
        <a:bodyPr/>
        <a:lstStyle/>
        <a:p>
          <a:endParaRPr lang="en-US"/>
        </a:p>
      </dgm:t>
    </dgm:pt>
    <dgm:pt modelId="{61B610E5-4DC8-4394-A22C-5BBE6CDEE232}" type="sibTrans" cxnId="{3BA8FFD8-B6F3-4518-99B6-8F25F307CF52}">
      <dgm:prSet/>
      <dgm:spPr/>
      <dgm:t>
        <a:bodyPr/>
        <a:lstStyle/>
        <a:p>
          <a:endParaRPr lang="en-US"/>
        </a:p>
      </dgm:t>
    </dgm:pt>
    <dgm:pt modelId="{ED01A515-5448-4A3E-A2EC-575448D0F5AA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Остали расходи 5</a:t>
          </a:r>
          <a:r>
            <a:rPr lang="en-US" sz="800" dirty="0">
              <a:solidFill>
                <a:schemeClr val="bg1"/>
              </a:solidFill>
            </a:rPr>
            <a:t>7</a:t>
          </a:r>
          <a:r>
            <a:rPr lang="en-GB" sz="800" dirty="0">
              <a:solidFill>
                <a:schemeClr val="bg1"/>
              </a:solidFill>
            </a:rPr>
            <a:t>.519.0</a:t>
          </a:r>
          <a:r>
            <a:rPr lang="sr-Cyrl-RS" sz="800" dirty="0">
              <a:solidFill>
                <a:schemeClr val="bg1"/>
              </a:solidFill>
            </a:rPr>
            <a:t>00</a:t>
          </a:r>
          <a:r>
            <a:rPr lang="en-GB" sz="800" dirty="0">
              <a:solidFill>
                <a:schemeClr val="bg1"/>
              </a:solidFill>
            </a:rPr>
            <a:t>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3C8BC949-583D-42C4-9E18-497A2FA6C1D3}" type="parTrans" cxnId="{30638209-A4D1-4BFE-943D-C66C72DB50AF}">
      <dgm:prSet/>
      <dgm:spPr/>
      <dgm:t>
        <a:bodyPr/>
        <a:lstStyle/>
        <a:p>
          <a:endParaRPr lang="en-US"/>
        </a:p>
      </dgm:t>
    </dgm:pt>
    <dgm:pt modelId="{B658162B-CA61-458F-8F17-E18D499D4DE8}" type="sibTrans" cxnId="{30638209-A4D1-4BFE-943D-C66C72DB50AF}">
      <dgm:prSet/>
      <dgm:spPr/>
      <dgm:t>
        <a:bodyPr/>
        <a:lstStyle/>
        <a:p>
          <a:endParaRPr lang="en-US"/>
        </a:p>
      </dgm:t>
    </dgm:pt>
    <dgm:pt modelId="{AE26BF5A-34A6-4192-8BEA-D9ECFB941642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Средства резерве </a:t>
          </a:r>
          <a:r>
            <a:rPr lang="en-US" sz="800" dirty="0">
              <a:solidFill>
                <a:schemeClr val="bg1"/>
              </a:solidFill>
            </a:rPr>
            <a:t>22</a:t>
          </a:r>
          <a:r>
            <a:rPr lang="en-GB" sz="800" dirty="0">
              <a:solidFill>
                <a:schemeClr val="bg1"/>
              </a:solidFill>
            </a:rPr>
            <a:t>.769.500,00</a:t>
          </a:r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53E3D314-8475-4880-8F61-B6EB91183BC0}">
      <dgm:prSet phldrT="[Text]"/>
      <dgm:spPr/>
      <dgm:t>
        <a:bodyPr/>
        <a:lstStyle/>
        <a:p>
          <a:endParaRPr lang="en-US" dirty="0"/>
        </a:p>
      </dgm:t>
    </dgm:pt>
    <dgm:pt modelId="{5C79C9EE-097C-4412-AFBB-10D5F31AC6C3}" type="parTrans" cxnId="{30C9665D-AAB5-4A9B-8271-8D51277C2DE3}">
      <dgm:prSet/>
      <dgm:spPr/>
      <dgm:t>
        <a:bodyPr/>
        <a:lstStyle/>
        <a:p>
          <a:endParaRPr lang="en-US"/>
        </a:p>
      </dgm:t>
    </dgm:pt>
    <dgm:pt modelId="{18FE9E14-7D15-4A04-B763-03BAF908E094}" type="sibTrans" cxnId="{30C9665D-AAB5-4A9B-8271-8D51277C2DE3}">
      <dgm:prSet/>
      <dgm:spPr/>
      <dgm:t>
        <a:bodyPr/>
        <a:lstStyle/>
        <a:p>
          <a:endParaRPr lang="en-US"/>
        </a:p>
      </dgm:t>
    </dgm:pt>
    <dgm:pt modelId="{223C1518-409C-4563-9818-7882CF69B70E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Издаци за отплату главнице и </a:t>
          </a:r>
          <a:r>
            <a:rPr lang="sr-Cyrl-RS" sz="800" dirty="0" err="1">
              <a:solidFill>
                <a:schemeClr val="bg1"/>
              </a:solidFill>
            </a:rPr>
            <a:t>наб</a:t>
          </a:r>
          <a:r>
            <a:rPr lang="sr-Cyrl-RS" sz="800" dirty="0">
              <a:solidFill>
                <a:schemeClr val="bg1"/>
              </a:solidFill>
            </a:rPr>
            <a:t>. финанс. Имовине 0,00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20C4E6AE-24A0-41EA-A874-60E71AA49BC2}" type="parTrans" cxnId="{AC473ED2-ECC3-40F5-A60C-A99C88D2DFBA}">
      <dgm:prSet/>
      <dgm:spPr/>
      <dgm:t>
        <a:bodyPr/>
        <a:lstStyle/>
        <a:p>
          <a:endParaRPr lang="en-US"/>
        </a:p>
      </dgm:t>
    </dgm:pt>
    <dgm:pt modelId="{BCC74046-7578-47B0-9AF8-DCD73E0C65C4}" type="sibTrans" cxnId="{AC473ED2-ECC3-40F5-A60C-A99C88D2DFBA}">
      <dgm:prSet/>
      <dgm:spPr/>
      <dgm:t>
        <a:bodyPr/>
        <a:lstStyle/>
        <a:p>
          <a:endParaRPr lang="en-US"/>
        </a:p>
      </dgm:t>
    </dgm:pt>
    <dgm:pt modelId="{7C9D5980-AFAD-4757-A417-C6403DBE4FDB}">
      <dgm:prSet/>
      <dgm:spPr/>
      <dgm:t>
        <a:bodyPr/>
        <a:lstStyle/>
        <a:p>
          <a:endParaRPr lang="en-US" dirty="0">
            <a:solidFill>
              <a:schemeClr val="bg1"/>
            </a:solidFill>
          </a:endParaRPr>
        </a:p>
      </dgm:t>
    </dgm:pt>
    <dgm:pt modelId="{A0339C7A-F201-42F5-93A0-1E1403B25AC8}" type="parTrans" cxnId="{3384AD1F-D9AF-4026-8B17-542CF20252D5}">
      <dgm:prSet/>
      <dgm:spPr/>
      <dgm:t>
        <a:bodyPr/>
        <a:lstStyle/>
        <a:p>
          <a:endParaRPr lang="en-US"/>
        </a:p>
      </dgm:t>
    </dgm:pt>
    <dgm:pt modelId="{7523B230-1FF9-4165-8FF7-0C8EB9ED872C}" type="sibTrans" cxnId="{3384AD1F-D9AF-4026-8B17-542CF20252D5}">
      <dgm:prSet/>
      <dgm:spPr/>
      <dgm:t>
        <a:bodyPr/>
        <a:lstStyle/>
        <a:p>
          <a:endParaRPr lang="en-US"/>
        </a:p>
      </dgm:t>
    </dgm:pt>
    <dgm:pt modelId="{6E854F3A-41B4-44B1-8EFF-0B791761AE70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Отплата камата </a:t>
          </a:r>
          <a:r>
            <a:rPr lang="en-US" sz="800" dirty="0">
              <a:solidFill>
                <a:schemeClr val="bg1"/>
              </a:solidFill>
            </a:rPr>
            <a:t>18.001.000</a:t>
          </a:r>
          <a:r>
            <a:rPr lang="sr-Cyrl-RS" sz="800" dirty="0">
              <a:solidFill>
                <a:schemeClr val="bg1"/>
              </a:solidFill>
            </a:rPr>
            <a:t>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109A090D-704D-42C1-9540-3F4D62D5A288}" type="parTrans" cxnId="{CE41B83A-3E7D-4670-85D9-983A84F489F6}">
      <dgm:prSet/>
      <dgm:spPr/>
      <dgm:t>
        <a:bodyPr/>
        <a:lstStyle/>
        <a:p>
          <a:endParaRPr lang="en-US"/>
        </a:p>
      </dgm:t>
    </dgm:pt>
    <dgm:pt modelId="{C00FEC4C-6817-4904-BDCA-1C4C060BB18A}" type="sibTrans" cxnId="{CE41B83A-3E7D-4670-85D9-983A84F489F6}">
      <dgm:prSet/>
      <dgm:spPr/>
      <dgm:t>
        <a:bodyPr/>
        <a:lstStyle/>
        <a:p>
          <a:endParaRPr lang="en-US"/>
        </a:p>
      </dgm:t>
    </dgm:pt>
    <dgm:pt modelId="{A2636D57-FAF1-4346-A95E-7C3D1170A1C8}">
      <dgm:prSet custT="1"/>
      <dgm:spPr/>
      <dgm:t>
        <a:bodyPr/>
        <a:lstStyle/>
        <a:p>
          <a:endParaRPr lang="en-US" sz="800" dirty="0">
            <a:solidFill>
              <a:schemeClr val="bg1"/>
            </a:solidFill>
          </a:endParaRPr>
        </a:p>
      </dgm:t>
    </dgm:pt>
    <dgm:pt modelId="{A713D114-8854-46C5-9B1A-E1EF6C5F79AE}" type="parTrans" cxnId="{11489EF8-C1EB-4A23-BAF8-900C268FA31B}">
      <dgm:prSet/>
      <dgm:spPr/>
      <dgm:t>
        <a:bodyPr/>
        <a:lstStyle/>
        <a:p>
          <a:endParaRPr lang="en-US"/>
        </a:p>
      </dgm:t>
    </dgm:pt>
    <dgm:pt modelId="{07727D99-4509-4563-90AD-C4EA31A3140C}" type="sibTrans" cxnId="{11489EF8-C1EB-4A23-BAF8-900C268FA31B}">
      <dgm:prSet/>
      <dgm:spPr/>
      <dgm:t>
        <a:bodyPr/>
        <a:lstStyle/>
        <a:p>
          <a:endParaRPr lang="en-US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9436B1-B652-4794-B4F4-4850647DACEB}" type="pres">
      <dgm:prSet presAssocID="{9ED1A3B2-A381-4201-823D-E4B4F944886D}" presName="centerShape" presStyleLbl="node0" presStyleIdx="0" presStyleCnt="1" custScaleX="155550" custScaleY="139893"/>
      <dgm:spPr/>
    </dgm:pt>
    <dgm:pt modelId="{73F305AC-CFDC-45B1-8AB8-6FABD1C99179}" type="pres">
      <dgm:prSet presAssocID="{A7091EAC-498C-4E8C-B46B-331B042A0C75}" presName="node" presStyleLbl="node1" presStyleIdx="0" presStyleCnt="10" custScaleX="133220" custScaleY="139589">
        <dgm:presLayoutVars>
          <dgm:bulletEnabled val="1"/>
        </dgm:presLayoutVars>
      </dgm:prSet>
      <dgm:spPr/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0" presStyleCnt="10"/>
      <dgm:spPr/>
    </dgm:pt>
    <dgm:pt modelId="{A14630AA-C1BD-4A7E-B665-0A7C9B6C19C9}" type="pres">
      <dgm:prSet presAssocID="{3FA5C700-C8EE-4CAC-8DA0-0BA7CA952C72}" presName="node" presStyleLbl="node1" presStyleIdx="1" presStyleCnt="10" custScaleX="131953" custScaleY="129967">
        <dgm:presLayoutVars>
          <dgm:bulletEnabled val="1"/>
        </dgm:presLayoutVars>
      </dgm:prSet>
      <dgm:spPr/>
    </dgm:pt>
    <dgm:pt modelId="{B3474404-DEC3-43DE-B1B0-FCCBA45B0B53}" type="pres">
      <dgm:prSet presAssocID="{3FA5C700-C8EE-4CAC-8DA0-0BA7CA952C72}" presName="dummy" presStyleCnt="0"/>
      <dgm:spPr/>
    </dgm:pt>
    <dgm:pt modelId="{5D42F3FF-3AAD-4819-B004-ADDCB69227EB}" type="pres">
      <dgm:prSet presAssocID="{61B610E5-4DC8-4394-A22C-5BBE6CDEE232}" presName="sibTrans" presStyleLbl="sibTrans2D1" presStyleIdx="1" presStyleCnt="10"/>
      <dgm:spPr/>
    </dgm:pt>
    <dgm:pt modelId="{E43F7264-94BE-4E7E-8A98-A0D70BB3AF06}" type="pres">
      <dgm:prSet presAssocID="{4746DA87-483C-4B84-9A22-BC58F96CB23A}" presName="node" presStyleLbl="node1" presStyleIdx="2" presStyleCnt="10" custScaleX="143733" custScaleY="119208">
        <dgm:presLayoutVars>
          <dgm:bulletEnabled val="1"/>
        </dgm:presLayoutVars>
      </dgm:prSet>
      <dgm:spPr/>
    </dgm:pt>
    <dgm:pt modelId="{931EF9CE-45BC-491C-9A74-72874D860E58}" type="pres">
      <dgm:prSet presAssocID="{4746DA87-483C-4B84-9A22-BC58F96CB23A}" presName="dummy" presStyleCnt="0"/>
      <dgm:spPr/>
    </dgm:pt>
    <dgm:pt modelId="{19B05264-FBF1-4254-AA6E-8DA1048C9EC5}" type="pres">
      <dgm:prSet presAssocID="{DB95B0B9-5D2D-4D1A-A4F8-70F45A0E9738}" presName="sibTrans" presStyleLbl="sibTrans2D1" presStyleIdx="2" presStyleCnt="10"/>
      <dgm:spPr/>
    </dgm:pt>
    <dgm:pt modelId="{115526CD-270E-4C52-A164-15F2B6F9FE39}" type="pres">
      <dgm:prSet presAssocID="{8329AE49-ECD5-4C13-B90F-CA83B6E6F994}" presName="node" presStyleLbl="node1" presStyleIdx="3" presStyleCnt="10" custScaleX="120594" custScaleY="116316">
        <dgm:presLayoutVars>
          <dgm:bulletEnabled val="1"/>
        </dgm:presLayoutVars>
      </dgm:prSet>
      <dgm:spPr/>
    </dgm:pt>
    <dgm:pt modelId="{E442822E-2282-4D84-AEA3-97E5D7F5026E}" type="pres">
      <dgm:prSet presAssocID="{8329AE49-ECD5-4C13-B90F-CA83B6E6F994}" presName="dummy" presStyleCnt="0"/>
      <dgm:spPr/>
    </dgm:pt>
    <dgm:pt modelId="{1EBC4AA2-7966-4002-8CE2-7479E65C1C79}" type="pres">
      <dgm:prSet presAssocID="{9CB0C477-89B3-4058-B341-9FC9F0AB6BB2}" presName="sibTrans" presStyleLbl="sibTrans2D1" presStyleIdx="3" presStyleCnt="10"/>
      <dgm:spPr/>
    </dgm:pt>
    <dgm:pt modelId="{5101AD7C-EA94-402A-A388-0FD916639D60}" type="pres">
      <dgm:prSet presAssocID="{9C6F0069-43DC-402D-BD84-1006528FCE04}" presName="node" presStyleLbl="node1" presStyleIdx="4" presStyleCnt="10" custScaleX="133379" custScaleY="118966" custRadScaleRad="98874" custRadScaleInc="-5820">
        <dgm:presLayoutVars>
          <dgm:bulletEnabled val="1"/>
        </dgm:presLayoutVars>
      </dgm:prSet>
      <dgm:spPr/>
    </dgm:pt>
    <dgm:pt modelId="{97296767-E761-4683-B475-54E34622C9C1}" type="pres">
      <dgm:prSet presAssocID="{9C6F0069-43DC-402D-BD84-1006528FCE04}" presName="dummy" presStyleCnt="0"/>
      <dgm:spPr/>
    </dgm:pt>
    <dgm:pt modelId="{FC9B55A0-D6BC-47A3-92D9-CF0D462CBA3E}" type="pres">
      <dgm:prSet presAssocID="{9FF20664-3F6F-4415-8233-D443550F6854}" presName="sibTrans" presStyleLbl="sibTrans2D1" presStyleIdx="4" presStyleCnt="10"/>
      <dgm:spPr/>
    </dgm:pt>
    <dgm:pt modelId="{D19ADD6D-9F0A-4766-B637-BB2D5495A9BB}" type="pres">
      <dgm:prSet presAssocID="{ED01A515-5448-4A3E-A2EC-575448D0F5AA}" presName="node" presStyleLbl="node1" presStyleIdx="5" presStyleCnt="10" custScaleX="124319" custScaleY="116316">
        <dgm:presLayoutVars>
          <dgm:bulletEnabled val="1"/>
        </dgm:presLayoutVars>
      </dgm:prSet>
      <dgm:spPr/>
    </dgm:pt>
    <dgm:pt modelId="{CB9DB137-9ACF-4A5D-915D-C6DEF62C671A}" type="pres">
      <dgm:prSet presAssocID="{ED01A515-5448-4A3E-A2EC-575448D0F5AA}" presName="dummy" presStyleCnt="0"/>
      <dgm:spPr/>
    </dgm:pt>
    <dgm:pt modelId="{84EFD8D8-F116-4363-8F07-0BDD118D8287}" type="pres">
      <dgm:prSet presAssocID="{B658162B-CA61-458F-8F17-E18D499D4DE8}" presName="sibTrans" presStyleLbl="sibTrans2D1" presStyleIdx="5" presStyleCnt="10"/>
      <dgm:spPr/>
    </dgm:pt>
    <dgm:pt modelId="{4F05B281-B6DB-45BB-A427-1BF92AADC139}" type="pres">
      <dgm:prSet presAssocID="{AE26BF5A-34A6-4192-8BEA-D9ECFB941642}" presName="node" presStyleLbl="node1" presStyleIdx="6" presStyleCnt="10" custScaleX="133249" custScaleY="125494">
        <dgm:presLayoutVars>
          <dgm:bulletEnabled val="1"/>
        </dgm:presLayoutVars>
      </dgm:prSet>
      <dgm:spPr/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6" presStyleCnt="10"/>
      <dgm:spPr/>
    </dgm:pt>
    <dgm:pt modelId="{2D6C03BD-4023-431E-84F6-C080A9961C8A}" type="pres">
      <dgm:prSet presAssocID="{91651A17-950C-49EC-8C35-2517548AE9E6}" presName="node" presStyleLbl="node1" presStyleIdx="7" presStyleCnt="10" custScaleX="134628" custScaleY="131362" custRadScaleRad="93377" custRadScaleInc="-24115">
        <dgm:presLayoutVars>
          <dgm:bulletEnabled val="1"/>
        </dgm:presLayoutVars>
      </dgm:prSet>
      <dgm:spPr/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7" presStyleCnt="10"/>
      <dgm:spPr/>
    </dgm:pt>
    <dgm:pt modelId="{F9E40158-D150-4590-915A-525B2EECA814}" type="pres">
      <dgm:prSet presAssocID="{223C1518-409C-4563-9818-7882CF69B70E}" presName="node" presStyleLbl="node1" presStyleIdx="8" presStyleCnt="10" custScaleX="146472" custScaleY="142343">
        <dgm:presLayoutVars>
          <dgm:bulletEnabled val="1"/>
        </dgm:presLayoutVars>
      </dgm:prSet>
      <dgm:spPr/>
    </dgm:pt>
    <dgm:pt modelId="{AB6A3C0A-8357-447C-B394-69210922D96A}" type="pres">
      <dgm:prSet presAssocID="{223C1518-409C-4563-9818-7882CF69B70E}" presName="dummy" presStyleCnt="0"/>
      <dgm:spPr/>
    </dgm:pt>
    <dgm:pt modelId="{74C0712B-ED66-4B77-ADAB-9DE6844D05F5}" type="pres">
      <dgm:prSet presAssocID="{BCC74046-7578-47B0-9AF8-DCD73E0C65C4}" presName="sibTrans" presStyleLbl="sibTrans2D1" presStyleIdx="8" presStyleCnt="10"/>
      <dgm:spPr/>
    </dgm:pt>
    <dgm:pt modelId="{05209CE9-8C46-4F78-ABF5-9C4D887CE0E4}" type="pres">
      <dgm:prSet presAssocID="{6E854F3A-41B4-44B1-8EFF-0B791761AE70}" presName="node" presStyleLbl="node1" presStyleIdx="9" presStyleCnt="10" custScaleX="121279" custScaleY="104758">
        <dgm:presLayoutVars>
          <dgm:bulletEnabled val="1"/>
        </dgm:presLayoutVars>
      </dgm:prSet>
      <dgm:spPr/>
    </dgm:pt>
    <dgm:pt modelId="{A0968258-0091-486E-A416-1C38F04EA860}" type="pres">
      <dgm:prSet presAssocID="{6E854F3A-41B4-44B1-8EFF-0B791761AE70}" presName="dummy" presStyleCnt="0"/>
      <dgm:spPr/>
    </dgm:pt>
    <dgm:pt modelId="{B76DEB9D-8860-407C-A97F-8A0CB5D83ACC}" type="pres">
      <dgm:prSet presAssocID="{C00FEC4C-6817-4904-BDCA-1C4C060BB18A}" presName="sibTrans" presStyleLbl="sibTrans2D1" presStyleIdx="9" presStyleCnt="10"/>
      <dgm:spPr/>
    </dgm:pt>
  </dgm:ptLst>
  <dgm:cxnLst>
    <dgm:cxn modelId="{30638209-A4D1-4BFE-943D-C66C72DB50AF}" srcId="{9ED1A3B2-A381-4201-823D-E4B4F944886D}" destId="{ED01A515-5448-4A3E-A2EC-575448D0F5AA}" srcOrd="5" destOrd="0" parTransId="{3C8BC949-583D-42C4-9E18-497A2FA6C1D3}" sibTransId="{B658162B-CA61-458F-8F17-E18D499D4DE8}"/>
    <dgm:cxn modelId="{5EC1D513-D8D4-45F0-8AFD-7633B3DF7A52}" type="presOf" srcId="{4746DA87-483C-4B84-9A22-BC58F96CB23A}" destId="{E43F7264-94BE-4E7E-8A98-A0D70BB3AF06}" srcOrd="0" destOrd="0" presId="urn:microsoft.com/office/officeart/2005/8/layout/radial6"/>
    <dgm:cxn modelId="{57289D19-F335-4D68-AC7E-5582D07598B2}" type="presOf" srcId="{9FF20664-3F6F-4415-8233-D443550F6854}" destId="{FC9B55A0-D6BC-47A3-92D9-CF0D462CBA3E}" srcOrd="0" destOrd="0" presId="urn:microsoft.com/office/officeart/2005/8/layout/radial6"/>
    <dgm:cxn modelId="{4E693A1F-A818-494A-9191-6DDA96FF0598}" type="presOf" srcId="{A7091EAC-498C-4E8C-B46B-331B042A0C75}" destId="{73F305AC-CFDC-45B1-8AB8-6FABD1C99179}" srcOrd="0" destOrd="0" presId="urn:microsoft.com/office/officeart/2005/8/layout/radial6"/>
    <dgm:cxn modelId="{3384AD1F-D9AF-4026-8B17-542CF20252D5}" srcId="{B1BE2A8E-285E-4C69-9BFF-CE48B252AA50}" destId="{7C9D5980-AFAD-4757-A417-C6403DBE4FDB}" srcOrd="2" destOrd="0" parTransId="{A0339C7A-F201-42F5-93A0-1E1403B25AC8}" sibTransId="{7523B230-1FF9-4165-8FF7-0C8EB9ED872C}"/>
    <dgm:cxn modelId="{5C9EFB21-D730-469F-BCC2-6ADA252CF713}" type="presOf" srcId="{B658162B-CA61-458F-8F17-E18D499D4DE8}" destId="{84EFD8D8-F116-4363-8F07-0BDD118D8287}" srcOrd="0" destOrd="0" presId="urn:microsoft.com/office/officeart/2005/8/layout/radial6"/>
    <dgm:cxn modelId="{C11E6F22-FD2F-49D2-BD48-3542B5EC8C51}" type="presOf" srcId="{F67939D1-3ADF-4276-A6FA-0083CE5DA4FA}" destId="{C0575E5C-DEAA-49FF-9C6A-0DF4C03D040D}" srcOrd="0" destOrd="0" presId="urn:microsoft.com/office/officeart/2005/8/layout/radial6"/>
    <dgm:cxn modelId="{FCCD6129-1EC0-448C-BF7A-51C6647345E8}" type="presOf" srcId="{ED01A515-5448-4A3E-A2EC-575448D0F5AA}" destId="{D19ADD6D-9F0A-4766-B637-BB2D5495A9BB}" srcOrd="0" destOrd="0" presId="urn:microsoft.com/office/officeart/2005/8/layout/radial6"/>
    <dgm:cxn modelId="{AE26F329-897E-412E-A92A-D95A8804158B}" srcId="{9ED1A3B2-A381-4201-823D-E4B4F944886D}" destId="{A7091EAC-498C-4E8C-B46B-331B042A0C75}" srcOrd="0" destOrd="0" parTransId="{5263AC43-AEF9-405C-B9BD-C1E77733E429}" sibTransId="{686A1A37-AC61-4EC6-8398-59788F898E91}"/>
    <dgm:cxn modelId="{D9AC742A-917E-4818-8C2B-93B8B4D0D262}" type="presOf" srcId="{AE26BF5A-34A6-4192-8BEA-D9ECFB941642}" destId="{4F05B281-B6DB-45BB-A427-1BF92AADC139}" srcOrd="0" destOrd="0" presId="urn:microsoft.com/office/officeart/2005/8/layout/radial6"/>
    <dgm:cxn modelId="{D8C9B92C-CA91-419C-95B0-E08C7D16559F}" type="presOf" srcId="{BCC74046-7578-47B0-9AF8-DCD73E0C65C4}" destId="{74C0712B-ED66-4B77-ADAB-9DE6844D05F5}" srcOrd="0" destOrd="0" presId="urn:microsoft.com/office/officeart/2005/8/layout/radial6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CE41B83A-3E7D-4670-85D9-983A84F489F6}" srcId="{9ED1A3B2-A381-4201-823D-E4B4F944886D}" destId="{6E854F3A-41B4-44B1-8EFF-0B791761AE70}" srcOrd="9" destOrd="0" parTransId="{109A090D-704D-42C1-9540-3F4D62D5A288}" sibTransId="{C00FEC4C-6817-4904-BDCA-1C4C060BB18A}"/>
    <dgm:cxn modelId="{3EF3403C-A42B-483C-89B0-BC54F70E5592}" type="presOf" srcId="{9ED1A3B2-A381-4201-823D-E4B4F944886D}" destId="{E59436B1-B652-4794-B4F4-4850647DACEB}" srcOrd="0" destOrd="0" presId="urn:microsoft.com/office/officeart/2005/8/layout/radial6"/>
    <dgm:cxn modelId="{30C9665D-AAB5-4A9B-8271-8D51277C2DE3}" srcId="{B1BE2A8E-285E-4C69-9BFF-CE48B252AA50}" destId="{53E3D314-8475-4880-8F61-B6EB91183BC0}" srcOrd="6" destOrd="0" parTransId="{5C79C9EE-097C-4412-AFBB-10D5F31AC6C3}" sibTransId="{18FE9E14-7D15-4A04-B763-03BAF908E094}"/>
    <dgm:cxn modelId="{0F519843-417F-4196-AE51-1E900F71077B}" srcId="{9ED1A3B2-A381-4201-823D-E4B4F944886D}" destId="{4746DA87-483C-4B84-9A22-BC58F96CB23A}" srcOrd="2" destOrd="0" parTransId="{8A92D324-8EB2-4984-ADCB-62EACF9FECFF}" sibTransId="{DB95B0B9-5D2D-4D1A-A4F8-70F45A0E9738}"/>
    <dgm:cxn modelId="{D6D3D766-AAF1-452B-B7A5-DE64D7EFBDAC}" srcId="{53E3D314-8475-4880-8F61-B6EB91183BC0}" destId="{DC185536-47EC-480B-B419-24BC666B206E}" srcOrd="1" destOrd="0" parTransId="{43B3845C-4A8E-4186-AC01-CB23C9CE3CE4}" sibTransId="{FF327DB0-0FCC-45EC-A004-6349AB5E0A19}"/>
    <dgm:cxn modelId="{8AD44159-442C-4DEC-ACDC-2060DD6FE511}" srcId="{53E3D314-8475-4880-8F61-B6EB91183BC0}" destId="{BEBB7508-5593-4665-86D9-67DC9EEDFE00}" srcOrd="0" destOrd="0" parTransId="{C01D930E-241E-4B8F-9FFE-A12F23D4AE61}" sibTransId="{8C2D30BC-9728-4727-AC9C-7DD1886B66DA}"/>
    <dgm:cxn modelId="{C2BA2E7D-A4DC-497F-82AA-B05171512E7B}" srcId="{9ED1A3B2-A381-4201-823D-E4B4F944886D}" destId="{AE26BF5A-34A6-4192-8BEA-D9ECFB941642}" srcOrd="6" destOrd="0" parTransId="{053AEA0B-0F73-4DAC-9295-FCA55D0C5C5A}" sibTransId="{F67939D1-3ADF-4276-A6FA-0083CE5DA4FA}"/>
    <dgm:cxn modelId="{D5A26C81-B5CA-4FF9-85ED-60967857EFA6}" srcId="{B1BE2A8E-285E-4C69-9BFF-CE48B252AA50}" destId="{3641F520-BAF8-4BA4-A826-44FA753A5F4E}" srcOrd="5" destOrd="0" parTransId="{31D6B297-275C-4FAC-A07E-4467512471AD}" sibTransId="{53B82682-8E0C-4903-98EA-36CBB0B8A63B}"/>
    <dgm:cxn modelId="{9CBCBA83-8BC0-4D9D-8F59-4CE72862435A}" type="presOf" srcId="{91651A17-950C-49EC-8C35-2517548AE9E6}" destId="{2D6C03BD-4023-431E-84F6-C080A9961C8A}" srcOrd="0" destOrd="0" presId="urn:microsoft.com/office/officeart/2005/8/layout/radial6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4A16358E-6F75-4AC0-B6E5-E26F15B1A750}" srcId="{B1BE2A8E-285E-4C69-9BFF-CE48B252AA50}" destId="{3BA9396D-1753-43D3-A703-A75A7C19204B}" srcOrd="3" destOrd="0" parTransId="{FDC0F8DA-00AF-40CD-B616-B7AA7472101C}" sibTransId="{869210E2-CDFB-49E6-A3F9-D5A55D2018F0}"/>
    <dgm:cxn modelId="{BD8B088F-38DD-4C61-9C7F-39D38AF469D9}" type="presOf" srcId="{DB95B0B9-5D2D-4D1A-A4F8-70F45A0E9738}" destId="{19B05264-FBF1-4254-AA6E-8DA1048C9EC5}" srcOrd="0" destOrd="0" presId="urn:microsoft.com/office/officeart/2005/8/layout/radial6"/>
    <dgm:cxn modelId="{B6507D96-25C4-4121-9433-2A113978B784}" srcId="{B1BE2A8E-285E-4C69-9BFF-CE48B252AA50}" destId="{C64FD589-26EA-483C-BB5E-C8324A82EAF5}" srcOrd="4" destOrd="0" parTransId="{1E312D33-14E1-4B2B-A210-2A735401CE1C}" sibTransId="{46E45D53-1277-4C97-8E3B-323B4EBF62F5}"/>
    <dgm:cxn modelId="{A14346A8-4918-4300-9891-20568D283921}" srcId="{9ED1A3B2-A381-4201-823D-E4B4F944886D}" destId="{9C6F0069-43DC-402D-BD84-1006528FCE04}" srcOrd="4" destOrd="0" parTransId="{44D9A023-5F81-4677-8A1D-494A76B02F4A}" sibTransId="{9FF20664-3F6F-4415-8233-D443550F6854}"/>
    <dgm:cxn modelId="{362888AD-34BA-49A8-878B-F808D4B6A3B2}" type="presOf" srcId="{223C1518-409C-4563-9818-7882CF69B70E}" destId="{F9E40158-D150-4590-915A-525B2EECA814}" srcOrd="0" destOrd="0" presId="urn:microsoft.com/office/officeart/2005/8/layout/radial6"/>
    <dgm:cxn modelId="{AF333ABE-6D5B-4845-91C6-0C3A13CCB688}" type="presOf" srcId="{8329AE49-ECD5-4C13-B90F-CA83B6E6F994}" destId="{115526CD-270E-4C52-A164-15F2B6F9FE39}" srcOrd="0" destOrd="0" presId="urn:microsoft.com/office/officeart/2005/8/layout/radial6"/>
    <dgm:cxn modelId="{6AD463C1-088C-44BE-8C34-750F20CE8DA0}" type="presOf" srcId="{3FA5C700-C8EE-4CAC-8DA0-0BA7CA952C72}" destId="{A14630AA-C1BD-4A7E-B665-0A7C9B6C19C9}" srcOrd="0" destOrd="0" presId="urn:microsoft.com/office/officeart/2005/8/layout/radial6"/>
    <dgm:cxn modelId="{47BC94C2-46D4-453B-A292-6076A9F8EE3B}" srcId="{9ED1A3B2-A381-4201-823D-E4B4F944886D}" destId="{8329AE49-ECD5-4C13-B90F-CA83B6E6F994}" srcOrd="3" destOrd="0" parTransId="{6A3537F1-6C7A-4D5E-9BC9-14D14BE7BA95}" sibTransId="{9CB0C477-89B3-4058-B341-9FC9F0AB6BB2}"/>
    <dgm:cxn modelId="{DA7610CE-0D19-48FA-ADF1-4992EAE53341}" type="presOf" srcId="{9CB0C477-89B3-4058-B341-9FC9F0AB6BB2}" destId="{1EBC4AA2-7966-4002-8CE2-7479E65C1C79}" srcOrd="0" destOrd="0" presId="urn:microsoft.com/office/officeart/2005/8/layout/radial6"/>
    <dgm:cxn modelId="{AC473ED2-ECC3-40F5-A60C-A99C88D2DFBA}" srcId="{9ED1A3B2-A381-4201-823D-E4B4F944886D}" destId="{223C1518-409C-4563-9818-7882CF69B70E}" srcOrd="8" destOrd="0" parTransId="{20C4E6AE-24A0-41EA-A874-60E71AA49BC2}" sibTransId="{BCC74046-7578-47B0-9AF8-DCD73E0C65C4}"/>
    <dgm:cxn modelId="{3BA8FFD8-B6F3-4518-99B6-8F25F307CF52}" srcId="{9ED1A3B2-A381-4201-823D-E4B4F944886D}" destId="{3FA5C700-C8EE-4CAC-8DA0-0BA7CA952C72}" srcOrd="1" destOrd="0" parTransId="{6970CC38-AACF-4350-BF4D-BD796B05B1FA}" sibTransId="{61B610E5-4DC8-4394-A22C-5BBE6CDEE232}"/>
    <dgm:cxn modelId="{5CC30EDB-48FB-4E06-A485-E8C87989696E}" type="presOf" srcId="{6E854F3A-41B4-44B1-8EFF-0B791761AE70}" destId="{05209CE9-8C46-4F78-ABF5-9C4D887CE0E4}" srcOrd="0" destOrd="0" presId="urn:microsoft.com/office/officeart/2005/8/layout/radial6"/>
    <dgm:cxn modelId="{3DFE3AE5-6DA5-4440-A66F-1437FD4DC5D4}" srcId="{B1BE2A8E-285E-4C69-9BFF-CE48B252AA50}" destId="{343B6168-99DB-4C0C-9BE7-E54D7B80C5AD}" srcOrd="7" destOrd="0" parTransId="{6F98FC42-2370-4FD0-A627-0708511F7F32}" sibTransId="{95FBDDB6-4174-4619-B543-81DEF6B7716A}"/>
    <dgm:cxn modelId="{15B25BE7-B61F-4399-8DBB-F360C2BA96E5}" type="presOf" srcId="{686A1A37-AC61-4EC6-8398-59788F898E91}" destId="{44C62812-7B8C-4DB2-9C0D-14651D9AFC46}" srcOrd="0" destOrd="0" presId="urn:microsoft.com/office/officeart/2005/8/layout/radial6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0BB795E9-FFF1-4A2D-878C-FAE1C6BDCC87}" type="presOf" srcId="{9C6F0069-43DC-402D-BD84-1006528FCE04}" destId="{5101AD7C-EA94-402A-A388-0FD916639D60}" srcOrd="0" destOrd="0" presId="urn:microsoft.com/office/officeart/2005/8/layout/radial6"/>
    <dgm:cxn modelId="{E14E4EEE-087E-4E8C-92C7-D48A2C2A60C4}" srcId="{9ED1A3B2-A381-4201-823D-E4B4F944886D}" destId="{91651A17-950C-49EC-8C35-2517548AE9E6}" srcOrd="7" destOrd="0" parTransId="{842A79D3-4827-4424-A76D-539154392405}" sibTransId="{8962C693-DF60-43F6-9F43-7615C2E1439A}"/>
    <dgm:cxn modelId="{3E3F65F0-4760-477C-86B5-CB390EDD29DB}" type="presOf" srcId="{8962C693-DF60-43F6-9F43-7615C2E1439A}" destId="{7C884431-F906-455C-AAF5-4FBEC1E13C27}" srcOrd="0" destOrd="0" presId="urn:microsoft.com/office/officeart/2005/8/layout/radial6"/>
    <dgm:cxn modelId="{37F768F4-B2B2-408D-820E-1CBCEC171F73}" type="presOf" srcId="{C00FEC4C-6817-4904-BDCA-1C4C060BB18A}" destId="{B76DEB9D-8860-407C-A97F-8A0CB5D83ACC}" srcOrd="0" destOrd="0" presId="urn:microsoft.com/office/officeart/2005/8/layout/radial6"/>
    <dgm:cxn modelId="{11489EF8-C1EB-4A23-BAF8-900C268FA31B}" srcId="{B1BE2A8E-285E-4C69-9BFF-CE48B252AA50}" destId="{A2636D57-FAF1-4346-A95E-7C3D1170A1C8}" srcOrd="1" destOrd="0" parTransId="{A713D114-8854-46C5-9B1A-E1EF6C5F79AE}" sibTransId="{07727D99-4509-4563-90AD-C4EA31A3140C}"/>
    <dgm:cxn modelId="{79367CFA-29E9-494C-A699-58E7C53282C6}" type="presOf" srcId="{61B610E5-4DC8-4394-A22C-5BBE6CDEE232}" destId="{5D42F3FF-3AAD-4819-B004-ADDCB69227EB}" srcOrd="0" destOrd="0" presId="urn:microsoft.com/office/officeart/2005/8/layout/radial6"/>
    <dgm:cxn modelId="{D556896D-64B6-4407-9D72-65AD81369266}" type="presParOf" srcId="{F4B68BA8-694B-4B7F-8215-68903FFCD2D7}" destId="{E59436B1-B652-4794-B4F4-4850647DACEB}" srcOrd="0" destOrd="0" presId="urn:microsoft.com/office/officeart/2005/8/layout/radial6"/>
    <dgm:cxn modelId="{968B3330-4EC7-4038-9A79-3DB0A8717D55}" type="presParOf" srcId="{F4B68BA8-694B-4B7F-8215-68903FFCD2D7}" destId="{73F305AC-CFDC-45B1-8AB8-6FABD1C99179}" srcOrd="1" destOrd="0" presId="urn:microsoft.com/office/officeart/2005/8/layout/radial6"/>
    <dgm:cxn modelId="{083B0CD6-7D88-48FE-AFF8-2770061EF1B9}" type="presParOf" srcId="{F4B68BA8-694B-4B7F-8215-68903FFCD2D7}" destId="{DA491651-56D0-404C-82B0-25ACBF882A98}" srcOrd="2" destOrd="0" presId="urn:microsoft.com/office/officeart/2005/8/layout/radial6"/>
    <dgm:cxn modelId="{16D38BD4-C749-43E9-9B4D-823F3BABD9FB}" type="presParOf" srcId="{F4B68BA8-694B-4B7F-8215-68903FFCD2D7}" destId="{44C62812-7B8C-4DB2-9C0D-14651D9AFC46}" srcOrd="3" destOrd="0" presId="urn:microsoft.com/office/officeart/2005/8/layout/radial6"/>
    <dgm:cxn modelId="{260041D7-6D0A-428E-8B93-851C50B7B7FF}" type="presParOf" srcId="{F4B68BA8-694B-4B7F-8215-68903FFCD2D7}" destId="{A14630AA-C1BD-4A7E-B665-0A7C9B6C19C9}" srcOrd="4" destOrd="0" presId="urn:microsoft.com/office/officeart/2005/8/layout/radial6"/>
    <dgm:cxn modelId="{0CF0692D-2CC1-4A7C-9D34-EF2560B3E5F1}" type="presParOf" srcId="{F4B68BA8-694B-4B7F-8215-68903FFCD2D7}" destId="{B3474404-DEC3-43DE-B1B0-FCCBA45B0B53}" srcOrd="5" destOrd="0" presId="urn:microsoft.com/office/officeart/2005/8/layout/radial6"/>
    <dgm:cxn modelId="{AF9F521A-6219-4917-9E1D-59F3BF42F08F}" type="presParOf" srcId="{F4B68BA8-694B-4B7F-8215-68903FFCD2D7}" destId="{5D42F3FF-3AAD-4819-B004-ADDCB69227EB}" srcOrd="6" destOrd="0" presId="urn:microsoft.com/office/officeart/2005/8/layout/radial6"/>
    <dgm:cxn modelId="{FEBE1266-ACDB-43EC-B9AF-A927FC3322F9}" type="presParOf" srcId="{F4B68BA8-694B-4B7F-8215-68903FFCD2D7}" destId="{E43F7264-94BE-4E7E-8A98-A0D70BB3AF06}" srcOrd="7" destOrd="0" presId="urn:microsoft.com/office/officeart/2005/8/layout/radial6"/>
    <dgm:cxn modelId="{DF58FAA5-9051-47B7-9B31-61C6C5137AE0}" type="presParOf" srcId="{F4B68BA8-694B-4B7F-8215-68903FFCD2D7}" destId="{931EF9CE-45BC-491C-9A74-72874D860E58}" srcOrd="8" destOrd="0" presId="urn:microsoft.com/office/officeart/2005/8/layout/radial6"/>
    <dgm:cxn modelId="{8F9F5FD1-5694-48A5-BB25-459151FF677D}" type="presParOf" srcId="{F4B68BA8-694B-4B7F-8215-68903FFCD2D7}" destId="{19B05264-FBF1-4254-AA6E-8DA1048C9EC5}" srcOrd="9" destOrd="0" presId="urn:microsoft.com/office/officeart/2005/8/layout/radial6"/>
    <dgm:cxn modelId="{72A42ED5-3446-4DE8-A4D3-148A0A30BDBF}" type="presParOf" srcId="{F4B68BA8-694B-4B7F-8215-68903FFCD2D7}" destId="{115526CD-270E-4C52-A164-15F2B6F9FE39}" srcOrd="10" destOrd="0" presId="urn:microsoft.com/office/officeart/2005/8/layout/radial6"/>
    <dgm:cxn modelId="{F5160239-523C-416B-B3F0-76F9EFD3254F}" type="presParOf" srcId="{F4B68BA8-694B-4B7F-8215-68903FFCD2D7}" destId="{E442822E-2282-4D84-AEA3-97E5D7F5026E}" srcOrd="11" destOrd="0" presId="urn:microsoft.com/office/officeart/2005/8/layout/radial6"/>
    <dgm:cxn modelId="{5959F9D9-A684-41D8-BEE2-DE8852492309}" type="presParOf" srcId="{F4B68BA8-694B-4B7F-8215-68903FFCD2D7}" destId="{1EBC4AA2-7966-4002-8CE2-7479E65C1C79}" srcOrd="12" destOrd="0" presId="urn:microsoft.com/office/officeart/2005/8/layout/radial6"/>
    <dgm:cxn modelId="{0657E8C1-01D7-4CC0-B548-C8E5739E41EB}" type="presParOf" srcId="{F4B68BA8-694B-4B7F-8215-68903FFCD2D7}" destId="{5101AD7C-EA94-402A-A388-0FD916639D60}" srcOrd="13" destOrd="0" presId="urn:microsoft.com/office/officeart/2005/8/layout/radial6"/>
    <dgm:cxn modelId="{0DE83748-214B-4394-AFCC-50F73128CA7F}" type="presParOf" srcId="{F4B68BA8-694B-4B7F-8215-68903FFCD2D7}" destId="{97296767-E761-4683-B475-54E34622C9C1}" srcOrd="14" destOrd="0" presId="urn:microsoft.com/office/officeart/2005/8/layout/radial6"/>
    <dgm:cxn modelId="{6FAD0287-3642-4BC3-838C-432047BEF64F}" type="presParOf" srcId="{F4B68BA8-694B-4B7F-8215-68903FFCD2D7}" destId="{FC9B55A0-D6BC-47A3-92D9-CF0D462CBA3E}" srcOrd="15" destOrd="0" presId="urn:microsoft.com/office/officeart/2005/8/layout/radial6"/>
    <dgm:cxn modelId="{85324FF1-B5A8-42C3-9CD8-B8F3A7B41DAF}" type="presParOf" srcId="{F4B68BA8-694B-4B7F-8215-68903FFCD2D7}" destId="{D19ADD6D-9F0A-4766-B637-BB2D5495A9BB}" srcOrd="16" destOrd="0" presId="urn:microsoft.com/office/officeart/2005/8/layout/radial6"/>
    <dgm:cxn modelId="{363F0F02-6E41-404E-B2E5-4890434DECC7}" type="presParOf" srcId="{F4B68BA8-694B-4B7F-8215-68903FFCD2D7}" destId="{CB9DB137-9ACF-4A5D-915D-C6DEF62C671A}" srcOrd="17" destOrd="0" presId="urn:microsoft.com/office/officeart/2005/8/layout/radial6"/>
    <dgm:cxn modelId="{C75A112C-7212-4B80-9DA4-CA7F2DD70EB5}" type="presParOf" srcId="{F4B68BA8-694B-4B7F-8215-68903FFCD2D7}" destId="{84EFD8D8-F116-4363-8F07-0BDD118D8287}" srcOrd="18" destOrd="0" presId="urn:microsoft.com/office/officeart/2005/8/layout/radial6"/>
    <dgm:cxn modelId="{F93707E6-5B1F-4F40-A3A3-B884267CE7F5}" type="presParOf" srcId="{F4B68BA8-694B-4B7F-8215-68903FFCD2D7}" destId="{4F05B281-B6DB-45BB-A427-1BF92AADC139}" srcOrd="19" destOrd="0" presId="urn:microsoft.com/office/officeart/2005/8/layout/radial6"/>
    <dgm:cxn modelId="{3D4ADB0D-3A32-46EB-993B-C2B89385D5E3}" type="presParOf" srcId="{F4B68BA8-694B-4B7F-8215-68903FFCD2D7}" destId="{FEDFE719-4F44-4DDA-B702-82A372856A51}" srcOrd="20" destOrd="0" presId="urn:microsoft.com/office/officeart/2005/8/layout/radial6"/>
    <dgm:cxn modelId="{EBDDFBD5-050A-401C-B541-60C312E8BADC}" type="presParOf" srcId="{F4B68BA8-694B-4B7F-8215-68903FFCD2D7}" destId="{C0575E5C-DEAA-49FF-9C6A-0DF4C03D040D}" srcOrd="21" destOrd="0" presId="urn:microsoft.com/office/officeart/2005/8/layout/radial6"/>
    <dgm:cxn modelId="{FD35A212-0E1F-4819-BF1F-B29719BECB43}" type="presParOf" srcId="{F4B68BA8-694B-4B7F-8215-68903FFCD2D7}" destId="{2D6C03BD-4023-431E-84F6-C080A9961C8A}" srcOrd="22" destOrd="0" presId="urn:microsoft.com/office/officeart/2005/8/layout/radial6"/>
    <dgm:cxn modelId="{BC555FE2-565F-4CC2-844D-BACDB94E3D46}" type="presParOf" srcId="{F4B68BA8-694B-4B7F-8215-68903FFCD2D7}" destId="{2578787D-F4B0-463A-AA6F-94706894BC8C}" srcOrd="23" destOrd="0" presId="urn:microsoft.com/office/officeart/2005/8/layout/radial6"/>
    <dgm:cxn modelId="{6F30A1FC-C56F-4DA2-B79C-F00209C57B2B}" type="presParOf" srcId="{F4B68BA8-694B-4B7F-8215-68903FFCD2D7}" destId="{7C884431-F906-455C-AAF5-4FBEC1E13C27}" srcOrd="24" destOrd="0" presId="urn:microsoft.com/office/officeart/2005/8/layout/radial6"/>
    <dgm:cxn modelId="{9CC01DF9-1097-495D-A21B-056D0D485349}" type="presParOf" srcId="{F4B68BA8-694B-4B7F-8215-68903FFCD2D7}" destId="{F9E40158-D150-4590-915A-525B2EECA814}" srcOrd="25" destOrd="0" presId="urn:microsoft.com/office/officeart/2005/8/layout/radial6"/>
    <dgm:cxn modelId="{43EB125E-44C4-4F75-AAF1-87D1A89C6730}" type="presParOf" srcId="{F4B68BA8-694B-4B7F-8215-68903FFCD2D7}" destId="{AB6A3C0A-8357-447C-B394-69210922D96A}" srcOrd="26" destOrd="0" presId="urn:microsoft.com/office/officeart/2005/8/layout/radial6"/>
    <dgm:cxn modelId="{690F5E4D-F09C-4F5B-8965-C47CE5D160CF}" type="presParOf" srcId="{F4B68BA8-694B-4B7F-8215-68903FFCD2D7}" destId="{74C0712B-ED66-4B77-ADAB-9DE6844D05F5}" srcOrd="27" destOrd="0" presId="urn:microsoft.com/office/officeart/2005/8/layout/radial6"/>
    <dgm:cxn modelId="{471C71C8-425C-4743-BAB9-F73B205024D6}" type="presParOf" srcId="{F4B68BA8-694B-4B7F-8215-68903FFCD2D7}" destId="{05209CE9-8C46-4F78-ABF5-9C4D887CE0E4}" srcOrd="28" destOrd="0" presId="urn:microsoft.com/office/officeart/2005/8/layout/radial6"/>
    <dgm:cxn modelId="{02B7423A-11F1-403F-9041-884CCD0FA3CC}" type="presParOf" srcId="{F4B68BA8-694B-4B7F-8215-68903FFCD2D7}" destId="{A0968258-0091-486E-A416-1C38F04EA860}" srcOrd="29" destOrd="0" presId="urn:microsoft.com/office/officeart/2005/8/layout/radial6"/>
    <dgm:cxn modelId="{B8CC1EA4-9335-4844-A43A-B894BCA43A0A}" type="presParOf" srcId="{F4B68BA8-694B-4B7F-8215-68903FFCD2D7}" destId="{B76DEB9D-8860-407C-A97F-8A0CB5D83ACC}" srcOrd="3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03C56-E57D-489D-BAA9-78BCBCF466C2}">
      <dsp:nvSpPr>
        <dsp:cNvPr id="0" name=""/>
        <dsp:cNvSpPr/>
      </dsp:nvSpPr>
      <dsp:spPr>
        <a:xfrm>
          <a:off x="1511149" y="540417"/>
          <a:ext cx="3691000" cy="36909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Општинска управа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Председник општине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Општинско веће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Скупштина општине</a:t>
          </a:r>
          <a:endParaRPr lang="en-U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Општинско правобранилаштво</a:t>
          </a:r>
          <a:endParaRPr lang="en-US" sz="1600" kern="1200" dirty="0"/>
        </a:p>
      </dsp:txBody>
      <dsp:txXfrm>
        <a:off x="2051683" y="1080940"/>
        <a:ext cx="2609932" cy="2609875"/>
      </dsp:txXfrm>
    </dsp:sp>
    <dsp:sp modelId="{6AE34D3E-FD5D-4402-89AF-BF559D3EC92D}">
      <dsp:nvSpPr>
        <dsp:cNvPr id="0" name=""/>
        <dsp:cNvSpPr/>
      </dsp:nvSpPr>
      <dsp:spPr>
        <a:xfrm>
          <a:off x="3617154" y="372255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A36E17-C808-4A8F-B550-8E3BDDE3A6F4}">
      <dsp:nvSpPr>
        <dsp:cNvPr id="0" name=""/>
        <dsp:cNvSpPr/>
      </dsp:nvSpPr>
      <dsp:spPr>
        <a:xfrm>
          <a:off x="2645152" y="3957106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4949FA-7FD1-4B77-A362-5945ADA91CA9}">
      <dsp:nvSpPr>
        <dsp:cNvPr id="0" name=""/>
        <dsp:cNvSpPr/>
      </dsp:nvSpPr>
      <dsp:spPr>
        <a:xfrm>
          <a:off x="5439659" y="2038344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FE1052-C82D-4BB2-8303-E4D063782600}">
      <dsp:nvSpPr>
        <dsp:cNvPr id="0" name=""/>
        <dsp:cNvSpPr/>
      </dsp:nvSpPr>
      <dsp:spPr>
        <a:xfrm>
          <a:off x="4017350" y="4273594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5715D4-85E8-4263-BFCE-8CF5FFF5C6FE}">
      <dsp:nvSpPr>
        <dsp:cNvPr id="0" name=""/>
        <dsp:cNvSpPr/>
      </dsp:nvSpPr>
      <dsp:spPr>
        <a:xfrm>
          <a:off x="2729584" y="955645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84018A-26AF-4566-8127-D62355903781}">
      <dsp:nvSpPr>
        <dsp:cNvPr id="0" name=""/>
        <dsp:cNvSpPr/>
      </dsp:nvSpPr>
      <dsp:spPr>
        <a:xfrm>
          <a:off x="1792590" y="2657522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7780BF-6503-41CB-98CA-855FDE3F921D}">
      <dsp:nvSpPr>
        <dsp:cNvPr id="0" name=""/>
        <dsp:cNvSpPr/>
      </dsp:nvSpPr>
      <dsp:spPr>
        <a:xfrm>
          <a:off x="-216519" y="663848"/>
          <a:ext cx="2649454" cy="258557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Предшколска установа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Месне заједнице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Установе културе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Информациони центар за развој</a:t>
          </a:r>
        </a:p>
      </dsp:txBody>
      <dsp:txXfrm>
        <a:off x="171485" y="1042497"/>
        <a:ext cx="1873446" cy="1828276"/>
      </dsp:txXfrm>
    </dsp:sp>
    <dsp:sp modelId="{D4397D2C-6DDE-4A42-9855-5F94ADD7F1F8}">
      <dsp:nvSpPr>
        <dsp:cNvPr id="0" name=""/>
        <dsp:cNvSpPr/>
      </dsp:nvSpPr>
      <dsp:spPr>
        <a:xfrm>
          <a:off x="3201857" y="968581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F66E64-01B7-46B5-8689-BB97E0438E53}">
      <dsp:nvSpPr>
        <dsp:cNvPr id="0" name=""/>
        <dsp:cNvSpPr/>
      </dsp:nvSpPr>
      <dsp:spPr>
        <a:xfrm>
          <a:off x="498647" y="3146483"/>
          <a:ext cx="742044" cy="74206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054ECB-2B3F-4C89-9A19-2C63D69076BA}">
      <dsp:nvSpPr>
        <dsp:cNvPr id="0" name=""/>
        <dsp:cNvSpPr/>
      </dsp:nvSpPr>
      <dsp:spPr>
        <a:xfrm>
          <a:off x="5580380" y="500748"/>
          <a:ext cx="1500563" cy="150008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Основне школе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Средње школе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Дом здравља</a:t>
          </a:r>
          <a:endParaRPr lang="en-US" sz="1200" kern="1200" dirty="0"/>
        </a:p>
      </dsp:txBody>
      <dsp:txXfrm>
        <a:off x="5800132" y="720430"/>
        <a:ext cx="1061059" cy="1060719"/>
      </dsp:txXfrm>
    </dsp:sp>
    <dsp:sp modelId="{4ABBCF6F-E7DA-4CE7-A2F5-6DD06BFAA1FA}">
      <dsp:nvSpPr>
        <dsp:cNvPr id="0" name=""/>
        <dsp:cNvSpPr/>
      </dsp:nvSpPr>
      <dsp:spPr>
        <a:xfrm>
          <a:off x="4911098" y="1536448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780608-C72B-40F2-A560-A83F55BD6ABF}">
      <dsp:nvSpPr>
        <dsp:cNvPr id="0" name=""/>
        <dsp:cNvSpPr/>
      </dsp:nvSpPr>
      <dsp:spPr>
        <a:xfrm>
          <a:off x="216519" y="4029545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C35534-E508-479C-BE42-766976EE223C}">
      <dsp:nvSpPr>
        <dsp:cNvPr id="0" name=""/>
        <dsp:cNvSpPr/>
      </dsp:nvSpPr>
      <dsp:spPr>
        <a:xfrm>
          <a:off x="3180577" y="3606124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879998" y="2263316"/>
          <a:ext cx="519062" cy="2064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2064042"/>
              </a:lnTo>
              <a:lnTo>
                <a:pt x="519062" y="20640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086322" y="3242129"/>
        <a:ext cx="106415" cy="106415"/>
      </dsp:txXfrm>
    </dsp:sp>
    <dsp:sp modelId="{EE8B77DA-77C5-46AD-80A2-BD307CFE9F0A}">
      <dsp:nvSpPr>
        <dsp:cNvPr id="0" name=""/>
        <dsp:cNvSpPr/>
      </dsp:nvSpPr>
      <dsp:spPr>
        <a:xfrm>
          <a:off x="1879998" y="2263316"/>
          <a:ext cx="519062" cy="1479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479230"/>
              </a:lnTo>
              <a:lnTo>
                <a:pt x="519062" y="14792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0338" y="2963739"/>
        <a:ext cx="78382" cy="78382"/>
      </dsp:txXfrm>
    </dsp:sp>
    <dsp:sp modelId="{531482B3-13DA-4E77-8EF9-7A508768A321}">
      <dsp:nvSpPr>
        <dsp:cNvPr id="0" name=""/>
        <dsp:cNvSpPr/>
      </dsp:nvSpPr>
      <dsp:spPr>
        <a:xfrm>
          <a:off x="1879998" y="2263316"/>
          <a:ext cx="519062" cy="900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900791"/>
              </a:lnTo>
              <a:lnTo>
                <a:pt x="519062" y="9007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3538" y="2687720"/>
        <a:ext cx="51982" cy="51982"/>
      </dsp:txXfrm>
    </dsp:sp>
    <dsp:sp modelId="{F1903401-CDA9-4777-A04C-F19A89F110A0}">
      <dsp:nvSpPr>
        <dsp:cNvPr id="0" name=""/>
        <dsp:cNvSpPr/>
      </dsp:nvSpPr>
      <dsp:spPr>
        <a:xfrm>
          <a:off x="1879998" y="2263316"/>
          <a:ext cx="519062" cy="13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35114"/>
              </a:lnTo>
              <a:lnTo>
                <a:pt x="519062" y="1351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6120" y="2317464"/>
        <a:ext cx="26818" cy="26818"/>
      </dsp:txXfrm>
    </dsp:sp>
    <dsp:sp modelId="{25CF5DCC-0AE9-4D09-ABC1-8BE4D97FDFCB}">
      <dsp:nvSpPr>
        <dsp:cNvPr id="0" name=""/>
        <dsp:cNvSpPr/>
      </dsp:nvSpPr>
      <dsp:spPr>
        <a:xfrm>
          <a:off x="1879998" y="960341"/>
          <a:ext cx="543043" cy="1302974"/>
        </a:xfrm>
        <a:custGeom>
          <a:avLst/>
          <a:gdLst/>
          <a:ahLst/>
          <a:cxnLst/>
          <a:rect l="0" t="0" r="0" b="0"/>
          <a:pathLst>
            <a:path>
              <a:moveTo>
                <a:pt x="0" y="1302974"/>
              </a:moveTo>
              <a:lnTo>
                <a:pt x="271521" y="1302974"/>
              </a:lnTo>
              <a:lnTo>
                <a:pt x="271521" y="0"/>
              </a:lnTo>
              <a:lnTo>
                <a:pt x="5430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6230" y="1576538"/>
        <a:ext cx="70580" cy="70580"/>
      </dsp:txXfrm>
    </dsp:sp>
    <dsp:sp modelId="{D1C52863-34A6-4E04-9740-6E0567681A8F}">
      <dsp:nvSpPr>
        <dsp:cNvPr id="0" name=""/>
        <dsp:cNvSpPr/>
      </dsp:nvSpPr>
      <dsp:spPr>
        <a:xfrm rot="16200000">
          <a:off x="-725304" y="1535702"/>
          <a:ext cx="3755377" cy="14552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 dirty="0"/>
            <a:t>На основу чега се доноси буџет</a:t>
          </a:r>
          <a:r>
            <a:rPr lang="en-US" sz="3000" kern="1200" dirty="0"/>
            <a:t>? </a:t>
          </a:r>
        </a:p>
      </dsp:txBody>
      <dsp:txXfrm>
        <a:off x="-725304" y="1535702"/>
        <a:ext cx="3755377" cy="1455227"/>
      </dsp:txXfrm>
    </dsp:sp>
    <dsp:sp modelId="{AD67EDBF-32B4-495C-A262-4812FBE80932}">
      <dsp:nvSpPr>
        <dsp:cNvPr id="0" name=""/>
        <dsp:cNvSpPr/>
      </dsp:nvSpPr>
      <dsp:spPr>
        <a:xfrm>
          <a:off x="2423042" y="49912"/>
          <a:ext cx="4925648" cy="18208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Закони и прописи: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финансирању локалне самоуправе,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буџетском систему,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локалној самоуправи, 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Упутство Министарства финансија за припрему одлуке о буџету за 20</a:t>
          </a:r>
          <a:r>
            <a:rPr lang="en-US" sz="1400" kern="1200" dirty="0"/>
            <a:t>2</a:t>
          </a:r>
          <a:r>
            <a:rPr lang="sr-Latn-RS" sz="1400" kern="1200" dirty="0"/>
            <a:t>5</a:t>
          </a:r>
          <a:r>
            <a:rPr lang="sr-Cyrl-RS" sz="1400" kern="1200" dirty="0"/>
            <a:t>. годину и др.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  <a:endParaRPr lang="sr-Cyrl-RS" sz="1400" kern="1200" dirty="0"/>
        </a:p>
      </dsp:txBody>
      <dsp:txXfrm>
        <a:off x="2423042" y="49912"/>
        <a:ext cx="4925648" cy="1820858"/>
      </dsp:txXfrm>
    </dsp:sp>
    <dsp:sp modelId="{A288E7CD-845A-4B30-8D9E-0FCFF4059FF8}">
      <dsp:nvSpPr>
        <dsp:cNvPr id="0" name=""/>
        <dsp:cNvSpPr/>
      </dsp:nvSpPr>
      <dsp:spPr>
        <a:xfrm>
          <a:off x="2399061" y="2021069"/>
          <a:ext cx="4887730" cy="7547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Стратешки документи: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Стратегија развоја</a:t>
          </a:r>
          <a:endParaRPr lang="sr-Latn-RS" sz="1400" kern="1200" dirty="0">
            <a:solidFill>
              <a:srgbClr val="FF0000"/>
            </a:solidFill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Акциони планови за поједине области</a:t>
          </a:r>
          <a:endParaRPr lang="en-US" sz="1400" kern="1200" dirty="0"/>
        </a:p>
      </dsp:txBody>
      <dsp:txXfrm>
        <a:off x="2399061" y="2021069"/>
        <a:ext cx="4887730" cy="754722"/>
      </dsp:txXfrm>
    </dsp:sp>
    <dsp:sp modelId="{573F9BF2-AC82-43FC-A361-118085DB3D65}">
      <dsp:nvSpPr>
        <dsp:cNvPr id="0" name=""/>
        <dsp:cNvSpPr/>
      </dsp:nvSpPr>
      <dsp:spPr>
        <a:xfrm>
          <a:off x="2399061" y="2973605"/>
          <a:ext cx="4895853" cy="3810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Потребе буџетских корисника</a:t>
          </a:r>
          <a:endParaRPr lang="en-US" sz="1400" kern="1200" dirty="0"/>
        </a:p>
      </dsp:txBody>
      <dsp:txXfrm>
        <a:off x="2399061" y="2973605"/>
        <a:ext cx="4895853" cy="381004"/>
      </dsp:txXfrm>
    </dsp:sp>
    <dsp:sp modelId="{B2DE3A8A-BA09-499F-9C72-0630724E4538}">
      <dsp:nvSpPr>
        <dsp:cNvPr id="0" name=""/>
        <dsp:cNvSpPr/>
      </dsp:nvSpPr>
      <dsp:spPr>
        <a:xfrm>
          <a:off x="2399061" y="3552423"/>
          <a:ext cx="4896736" cy="38024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Започети пројекти из ранијих година</a:t>
          </a:r>
          <a:endParaRPr lang="en-US" sz="1400" kern="1200" dirty="0"/>
        </a:p>
      </dsp:txBody>
      <dsp:txXfrm>
        <a:off x="2399061" y="3552423"/>
        <a:ext cx="4896736" cy="380245"/>
      </dsp:txXfrm>
    </dsp:sp>
    <dsp:sp modelId="{94F14A6F-3CD0-4A17-88D3-6F4D0EB2D4E6}">
      <dsp:nvSpPr>
        <dsp:cNvPr id="0" name=""/>
        <dsp:cNvSpPr/>
      </dsp:nvSpPr>
      <dsp:spPr>
        <a:xfrm>
          <a:off x="2399061" y="4130482"/>
          <a:ext cx="4921313" cy="3937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Остварење прошлогодишњег буџета</a:t>
          </a:r>
          <a:endParaRPr lang="en-US" sz="1400" kern="1200" dirty="0"/>
        </a:p>
      </dsp:txBody>
      <dsp:txXfrm>
        <a:off x="2399061" y="4130482"/>
        <a:ext cx="4921313" cy="393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E659A-663E-485D-BF89-FD74BE74A5C4}">
      <dsp:nvSpPr>
        <dsp:cNvPr id="0" name=""/>
        <dsp:cNvSpPr/>
      </dsp:nvSpPr>
      <dsp:spPr>
        <a:xfrm>
          <a:off x="4956" y="247415"/>
          <a:ext cx="1372513" cy="112905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Средства из буџета општине  </a:t>
          </a:r>
          <a:r>
            <a:rPr lang="en-US" sz="1000" kern="1200" dirty="0">
              <a:solidFill>
                <a:schemeClr val="bg1"/>
              </a:solidFill>
            </a:rPr>
            <a:t>1.3</a:t>
          </a:r>
          <a:r>
            <a:rPr lang="sr-Latn-RS" sz="1000" kern="1200" dirty="0">
              <a:solidFill>
                <a:schemeClr val="bg1"/>
              </a:solidFill>
            </a:rPr>
            <a:t>85</a:t>
          </a:r>
          <a:r>
            <a:rPr lang="en-US" sz="1000" kern="1200" dirty="0">
              <a:solidFill>
                <a:schemeClr val="bg1"/>
              </a:solidFill>
            </a:rPr>
            <a:t>.000.000,00</a:t>
          </a:r>
          <a:endParaRPr lang="sr-Cyrl-RS" sz="1000" kern="1200" dirty="0">
            <a:solidFill>
              <a:schemeClr val="bg1"/>
            </a:solidFill>
          </a:endParaRPr>
        </a:p>
      </dsp:txBody>
      <dsp:txXfrm>
        <a:off x="205956" y="412761"/>
        <a:ext cx="970513" cy="798363"/>
      </dsp:txXfrm>
    </dsp:sp>
    <dsp:sp modelId="{98F3E7AB-6934-48FA-B82F-FBEAF1B2375D}">
      <dsp:nvSpPr>
        <dsp:cNvPr id="0" name=""/>
        <dsp:cNvSpPr/>
      </dsp:nvSpPr>
      <dsp:spPr>
        <a:xfrm>
          <a:off x="1469149" y="484517"/>
          <a:ext cx="654852" cy="654852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1555950" y="734932"/>
        <a:ext cx="481250" cy="154022"/>
      </dsp:txXfrm>
    </dsp:sp>
    <dsp:sp modelId="{2F60A798-586E-4E47-B649-25F047F36835}">
      <dsp:nvSpPr>
        <dsp:cNvPr id="0" name=""/>
        <dsp:cNvSpPr/>
      </dsp:nvSpPr>
      <dsp:spPr>
        <a:xfrm>
          <a:off x="2215681" y="247415"/>
          <a:ext cx="1129055" cy="1129055"/>
        </a:xfrm>
        <a:prstGeom prst="ellipse">
          <a:avLst/>
        </a:prstGeom>
        <a:solidFill>
          <a:schemeClr val="accent4">
            <a:hueOff val="-571422"/>
            <a:satOff val="4840"/>
            <a:lumOff val="-20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Пренета средства из ранијих година </a:t>
          </a:r>
          <a:endParaRPr lang="en-US" sz="1000" kern="1200" dirty="0">
            <a:solidFill>
              <a:schemeClr val="bg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000" kern="1200" dirty="0">
              <a:solidFill>
                <a:schemeClr val="bg1"/>
              </a:solidFill>
            </a:rPr>
            <a:t>40</a:t>
          </a:r>
          <a:r>
            <a:rPr lang="en-US" sz="1000" kern="1200" dirty="0">
              <a:solidFill>
                <a:schemeClr val="bg1"/>
              </a:solidFill>
            </a:rPr>
            <a:t>.000.000,00</a:t>
          </a:r>
        </a:p>
      </dsp:txBody>
      <dsp:txXfrm>
        <a:off x="2381027" y="412761"/>
        <a:ext cx="798363" cy="798363"/>
      </dsp:txXfrm>
    </dsp:sp>
    <dsp:sp modelId="{41F09F99-3DCC-47E4-9188-F7D103A1F6E3}">
      <dsp:nvSpPr>
        <dsp:cNvPr id="0" name=""/>
        <dsp:cNvSpPr/>
      </dsp:nvSpPr>
      <dsp:spPr>
        <a:xfrm>
          <a:off x="3436415" y="484517"/>
          <a:ext cx="654852" cy="654852"/>
        </a:xfrm>
        <a:prstGeom prst="mathPlus">
          <a:avLst/>
        </a:prstGeom>
        <a:solidFill>
          <a:schemeClr val="accent4">
            <a:hueOff val="-857133"/>
            <a:satOff val="7260"/>
            <a:lumOff val="-313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523216" y="734932"/>
        <a:ext cx="481250" cy="154022"/>
      </dsp:txXfrm>
    </dsp:sp>
    <dsp:sp modelId="{6C1FFF0F-B1A4-4C41-B9D3-30452A0DFA4B}">
      <dsp:nvSpPr>
        <dsp:cNvPr id="0" name=""/>
        <dsp:cNvSpPr/>
      </dsp:nvSpPr>
      <dsp:spPr>
        <a:xfrm>
          <a:off x="6070495" y="252225"/>
          <a:ext cx="1930560" cy="1178688"/>
        </a:xfrm>
        <a:prstGeom prst="ellipse">
          <a:avLst/>
        </a:prstGeom>
        <a:solidFill>
          <a:schemeClr val="accent4">
            <a:hueOff val="-1142844"/>
            <a:satOff val="9680"/>
            <a:lumOff val="-41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bg1"/>
              </a:solidFill>
            </a:rPr>
            <a:t>Укупан буџет општине </a:t>
          </a:r>
          <a:endParaRPr lang="en-US" sz="1300" kern="1200" dirty="0">
            <a:solidFill>
              <a:schemeClr val="bg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1.</a:t>
          </a:r>
          <a:r>
            <a:rPr lang="sr-Latn-RS" sz="1300" kern="1200" dirty="0">
              <a:solidFill>
                <a:schemeClr val="bg1"/>
              </a:solidFill>
            </a:rPr>
            <a:t>451</a:t>
          </a:r>
          <a:r>
            <a:rPr lang="en-US" sz="1300" kern="1200" dirty="0">
              <a:solidFill>
                <a:schemeClr val="bg1"/>
              </a:solidFill>
            </a:rPr>
            <a:t>.5</a:t>
          </a:r>
          <a:r>
            <a:rPr lang="sr-Latn-RS" sz="1300" kern="1200" dirty="0">
              <a:solidFill>
                <a:schemeClr val="bg1"/>
              </a:solidFill>
            </a:rPr>
            <a:t>08</a:t>
          </a:r>
          <a:r>
            <a:rPr lang="sr-Cyrl-RS" sz="1300" kern="1200" dirty="0">
              <a:solidFill>
                <a:schemeClr val="bg1"/>
              </a:solidFill>
            </a:rPr>
            <a:t>.</a:t>
          </a:r>
          <a:r>
            <a:rPr lang="en-US" sz="1300" kern="1200" dirty="0">
              <a:solidFill>
                <a:schemeClr val="bg1"/>
              </a:solidFill>
            </a:rPr>
            <a:t>000,00</a:t>
          </a:r>
        </a:p>
      </dsp:txBody>
      <dsp:txXfrm>
        <a:off x="6353219" y="424840"/>
        <a:ext cx="1365112" cy="833458"/>
      </dsp:txXfrm>
    </dsp:sp>
    <dsp:sp modelId="{4F4F87F2-8514-4849-B974-53331EFFA6A3}">
      <dsp:nvSpPr>
        <dsp:cNvPr id="0" name=""/>
        <dsp:cNvSpPr/>
      </dsp:nvSpPr>
      <dsp:spPr>
        <a:xfrm>
          <a:off x="5337180" y="504058"/>
          <a:ext cx="614041" cy="631382"/>
        </a:xfrm>
        <a:prstGeom prst="mathEqual">
          <a:avLst/>
        </a:prstGeom>
        <a:solidFill>
          <a:schemeClr val="accent4">
            <a:hueOff val="-1714266"/>
            <a:satOff val="14520"/>
            <a:lumOff val="-627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5418571" y="634123"/>
        <a:ext cx="451259" cy="371252"/>
      </dsp:txXfrm>
    </dsp:sp>
    <dsp:sp modelId="{A6BD896E-4D4C-4AE1-9C22-3ED8631C5A0A}">
      <dsp:nvSpPr>
        <dsp:cNvPr id="0" name=""/>
        <dsp:cNvSpPr/>
      </dsp:nvSpPr>
      <dsp:spPr>
        <a:xfrm>
          <a:off x="4017488" y="271193"/>
          <a:ext cx="1085191" cy="1089267"/>
        </a:xfrm>
        <a:prstGeom prst="ellips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Средства из осталих извора</a:t>
          </a:r>
          <a:endParaRPr lang="en-US" sz="1000" kern="1200" dirty="0">
            <a:solidFill>
              <a:schemeClr val="bg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000" kern="1200" dirty="0">
              <a:solidFill>
                <a:schemeClr val="bg1"/>
              </a:solidFill>
            </a:rPr>
            <a:t>26</a:t>
          </a:r>
          <a:r>
            <a:rPr lang="en-US" sz="1000" kern="1200" dirty="0">
              <a:solidFill>
                <a:schemeClr val="bg1"/>
              </a:solidFill>
            </a:rPr>
            <a:t>.</a:t>
          </a:r>
          <a:r>
            <a:rPr lang="sr-Latn-RS" sz="1000" kern="1200" dirty="0">
              <a:solidFill>
                <a:schemeClr val="bg1"/>
              </a:solidFill>
            </a:rPr>
            <a:t>508</a:t>
          </a:r>
          <a:r>
            <a:rPr lang="en-US" sz="1000" kern="1200" dirty="0">
              <a:solidFill>
                <a:schemeClr val="bg1"/>
              </a:solidFill>
            </a:rPr>
            <a:t>.000,00</a:t>
          </a:r>
          <a:endParaRPr lang="sr-Cyrl-RS" sz="1000" kern="1200" dirty="0">
            <a:solidFill>
              <a:schemeClr val="bg1"/>
            </a:solidFill>
          </a:endParaRPr>
        </a:p>
      </dsp:txBody>
      <dsp:txXfrm>
        <a:off x="4176411" y="430712"/>
        <a:ext cx="767345" cy="7702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297546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Порески приходи</a:t>
          </a:r>
          <a:endParaRPr lang="en-US" sz="1600" b="1" kern="1200" dirty="0"/>
        </a:p>
      </dsp:txBody>
      <dsp:txXfrm>
        <a:off x="4153" y="297546"/>
        <a:ext cx="2124745" cy="316800"/>
      </dsp:txXfrm>
    </dsp:sp>
    <dsp:sp modelId="{02385D1D-92EB-445D-B736-940004751C79}">
      <dsp:nvSpPr>
        <dsp:cNvPr id="0" name=""/>
        <dsp:cNvSpPr/>
      </dsp:nvSpPr>
      <dsp:spPr>
        <a:xfrm>
          <a:off x="2128898" y="203496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203496"/>
          <a:ext cx="5779306" cy="5049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/>
        </a:p>
      </dsp:txBody>
      <dsp:txXfrm>
        <a:off x="2723827" y="203496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1150240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Донације и трансфери</a:t>
          </a:r>
          <a:endParaRPr lang="en-US" sz="1600" b="1" kern="1200" dirty="0"/>
        </a:p>
      </dsp:txBody>
      <dsp:txXfrm>
        <a:off x="4153" y="1150240"/>
        <a:ext cx="2124745" cy="534600"/>
      </dsp:txXfrm>
    </dsp:sp>
    <dsp:sp modelId="{0E930D30-96BC-4D43-B65A-EE88C46DBE48}">
      <dsp:nvSpPr>
        <dsp:cNvPr id="0" name=""/>
        <dsp:cNvSpPr/>
      </dsp:nvSpPr>
      <dsp:spPr>
        <a:xfrm>
          <a:off x="2128898" y="765996"/>
          <a:ext cx="424949" cy="13030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765996"/>
          <a:ext cx="5779306" cy="1303087"/>
        </a:xfrm>
        <a:prstGeom prst="rect">
          <a:avLst/>
        </a:prstGeom>
        <a:solidFill>
          <a:schemeClr val="accent1">
            <a:shade val="80000"/>
            <a:hueOff val="52776"/>
            <a:satOff val="-2358"/>
            <a:lumOff val="54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1" kern="1200"/>
            <a:t>Донације</a:t>
          </a:r>
          <a:r>
            <a:rPr lang="sr-Cyrl-CS" sz="1400" b="1" kern="1200"/>
            <a:t> </a:t>
          </a:r>
          <a:r>
            <a:rPr lang="sr-Cyrl-CS" sz="1400" kern="120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kern="1200">
              <a:latin typeface="Calibri" panose="020F0502020204030204" pitchFamily="34" charset="0"/>
            </a:rPr>
            <a:t>Трансфери п</a:t>
          </a:r>
          <a:r>
            <a:rPr lang="ru-RU" altLang="en-US" sz="1400" kern="120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 kern="120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>
              <a:latin typeface="Calibri" panose="020F0502020204030204" pitchFamily="34" charset="0"/>
            </a:rPr>
            <a:t>наменски (</a:t>
          </a:r>
          <a:r>
            <a:rPr lang="sr-Cyrl-RS" altLang="en-US" sz="1400" kern="120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kern="1200">
              <a:latin typeface="Calibri" panose="020F0502020204030204" pitchFamily="34" charset="0"/>
            </a:rPr>
            <a:t>ненаменски (</a:t>
          </a:r>
          <a:r>
            <a:rPr lang="sr-Cyrl-RS" altLang="en-US" sz="1400" kern="120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kern="1200">
              <a:latin typeface="Calibri" panose="020F0502020204030204" pitchFamily="34" charset="0"/>
            </a:rPr>
            <a:t> </a:t>
          </a:r>
          <a:r>
            <a:rPr lang="sr-Cyrl-RS" altLang="en-US" sz="1400" kern="120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765996"/>
        <a:ext cx="5779306" cy="1303087"/>
      </dsp:txXfrm>
    </dsp:sp>
    <dsp:sp modelId="{CCB8139E-CA19-491D-9FCD-6BF28923C725}">
      <dsp:nvSpPr>
        <dsp:cNvPr id="0" name=""/>
        <dsp:cNvSpPr/>
      </dsp:nvSpPr>
      <dsp:spPr>
        <a:xfrm>
          <a:off x="4153" y="2314784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Непорески приходи</a:t>
          </a:r>
          <a:endParaRPr lang="en-US" sz="1600" b="1" kern="1200" dirty="0"/>
        </a:p>
      </dsp:txBody>
      <dsp:txXfrm>
        <a:off x="4153" y="2314784"/>
        <a:ext cx="2124745" cy="316800"/>
      </dsp:txXfrm>
    </dsp:sp>
    <dsp:sp modelId="{14D1633C-A097-4A5A-8269-B04E98857E56}">
      <dsp:nvSpPr>
        <dsp:cNvPr id="0" name=""/>
        <dsp:cNvSpPr/>
      </dsp:nvSpPr>
      <dsp:spPr>
        <a:xfrm>
          <a:off x="2128898" y="2126684"/>
          <a:ext cx="424949" cy="693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2126684"/>
          <a:ext cx="5779306" cy="693000"/>
        </a:xfrm>
        <a:prstGeom prst="rect">
          <a:avLst/>
        </a:prstGeom>
        <a:solidFill>
          <a:schemeClr val="accent1">
            <a:shade val="80000"/>
            <a:hueOff val="105552"/>
            <a:satOff val="-4717"/>
            <a:lumOff val="109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kern="1200" dirty="0"/>
        </a:p>
      </dsp:txBody>
      <dsp:txXfrm>
        <a:off x="2723827" y="2126684"/>
        <a:ext cx="5779306" cy="693000"/>
      </dsp:txXfrm>
    </dsp:sp>
    <dsp:sp modelId="{9312B733-3AEB-49F6-8245-08553BA2949B}">
      <dsp:nvSpPr>
        <dsp:cNvPr id="0" name=""/>
        <dsp:cNvSpPr/>
      </dsp:nvSpPr>
      <dsp:spPr>
        <a:xfrm>
          <a:off x="4153" y="2877284"/>
          <a:ext cx="2124745" cy="75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продаје нефинансијске имовине</a:t>
          </a:r>
          <a:endParaRPr lang="en-US" sz="1600" b="1" kern="1200" dirty="0"/>
        </a:p>
      </dsp:txBody>
      <dsp:txXfrm>
        <a:off x="4153" y="2877284"/>
        <a:ext cx="2124745" cy="752400"/>
      </dsp:txXfrm>
    </dsp:sp>
    <dsp:sp modelId="{435AB433-2559-485A-A03D-C32F36288071}">
      <dsp:nvSpPr>
        <dsp:cNvPr id="0" name=""/>
        <dsp:cNvSpPr/>
      </dsp:nvSpPr>
      <dsp:spPr>
        <a:xfrm>
          <a:off x="2128898" y="2877284"/>
          <a:ext cx="424949" cy="7524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3827" y="2877284"/>
          <a:ext cx="5779306" cy="752400"/>
        </a:xfrm>
        <a:prstGeom prst="rect">
          <a:avLst/>
        </a:prstGeom>
        <a:solidFill>
          <a:schemeClr val="accent1">
            <a:shade val="80000"/>
            <a:hueOff val="158327"/>
            <a:satOff val="-7075"/>
            <a:lumOff val="163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/>
            <a:t>Ова примања се остварују продајом непокретности и покретних ствари у власништву општине.</a:t>
          </a:r>
          <a:endParaRPr lang="en-US" sz="1400" kern="1200" dirty="0"/>
        </a:p>
      </dsp:txBody>
      <dsp:txXfrm>
        <a:off x="2723827" y="2877284"/>
        <a:ext cx="5779306" cy="752400"/>
      </dsp:txXfrm>
    </dsp:sp>
    <dsp:sp modelId="{EFAACCF6-3A6A-4536-89B0-F0A7C44F6BE1}">
      <dsp:nvSpPr>
        <dsp:cNvPr id="0" name=""/>
        <dsp:cNvSpPr/>
      </dsp:nvSpPr>
      <dsp:spPr>
        <a:xfrm>
          <a:off x="4153" y="3749159"/>
          <a:ext cx="2124745" cy="99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задуживања и  продаје финансијске имовине</a:t>
          </a:r>
          <a:endParaRPr lang="en-US" sz="1600" b="1" kern="1200" dirty="0"/>
        </a:p>
      </dsp:txBody>
      <dsp:txXfrm>
        <a:off x="4153" y="3749159"/>
        <a:ext cx="2124745" cy="990000"/>
      </dsp:txXfrm>
    </dsp:sp>
    <dsp:sp modelId="{6497CA82-45EE-4BD1-AEB4-CC3961FBFB74}">
      <dsp:nvSpPr>
        <dsp:cNvPr id="0" name=""/>
        <dsp:cNvSpPr/>
      </dsp:nvSpPr>
      <dsp:spPr>
        <a:xfrm>
          <a:off x="2128898" y="3687284"/>
          <a:ext cx="424949" cy="11137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687284"/>
          <a:ext cx="5779306" cy="1113750"/>
        </a:xfrm>
        <a:prstGeom prst="rect">
          <a:avLst/>
        </a:prstGeom>
        <a:solidFill>
          <a:schemeClr val="accent1">
            <a:shade val="80000"/>
            <a:hueOff val="211103"/>
            <a:satOff val="-9434"/>
            <a:lumOff val="218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kern="1200" dirty="0"/>
        </a:p>
      </dsp:txBody>
      <dsp:txXfrm>
        <a:off x="2723827" y="3687284"/>
        <a:ext cx="5779306" cy="1113750"/>
      </dsp:txXfrm>
    </dsp:sp>
    <dsp:sp modelId="{939B76D1-BB33-4E50-9ECD-839FB5787B95}">
      <dsp:nvSpPr>
        <dsp:cNvPr id="0" name=""/>
        <dsp:cNvSpPr/>
      </dsp:nvSpPr>
      <dsp:spPr>
        <a:xfrm>
          <a:off x="4153" y="4858634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Пренета средства из ранијих година</a:t>
          </a:r>
          <a:endParaRPr lang="en-US" sz="1600" b="1" kern="1200" dirty="0"/>
        </a:p>
      </dsp:txBody>
      <dsp:txXfrm>
        <a:off x="4153" y="4858634"/>
        <a:ext cx="2124745" cy="534600"/>
      </dsp:txXfrm>
    </dsp:sp>
    <dsp:sp modelId="{7845F59F-6101-48DE-ABCC-EC5351843F5B}">
      <dsp:nvSpPr>
        <dsp:cNvPr id="0" name=""/>
        <dsp:cNvSpPr/>
      </dsp:nvSpPr>
      <dsp:spPr>
        <a:xfrm>
          <a:off x="2128898" y="4858634"/>
          <a:ext cx="424949" cy="534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858634"/>
          <a:ext cx="5779306" cy="534600"/>
        </a:xfrm>
        <a:prstGeom prst="rect">
          <a:avLst/>
        </a:prstGeom>
        <a:solidFill>
          <a:schemeClr val="accent1">
            <a:shade val="80000"/>
            <a:hueOff val="263879"/>
            <a:satOff val="-11792"/>
            <a:lumOff val="273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/>
            <a:t> Представљају вишак прихода буџета општине који нису потрошени у претходној  буџетској години</a:t>
          </a:r>
          <a:endParaRPr lang="en-US" sz="1400" kern="1200" dirty="0"/>
        </a:p>
      </dsp:txBody>
      <dsp:txXfrm>
        <a:off x="2723827" y="4858634"/>
        <a:ext cx="5779306" cy="534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2787591" y="1251626"/>
          <a:ext cx="2993767" cy="2993767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200" kern="1200" dirty="0"/>
            <a:t>Укупни буџетски приходи и примања  1.</a:t>
          </a:r>
          <a:r>
            <a:rPr lang="en-US" sz="2200" kern="1200" dirty="0"/>
            <a:t>425</a:t>
          </a:r>
          <a:r>
            <a:rPr lang="sr-Cyrl-RS" sz="2200" kern="1200" dirty="0"/>
            <a:t>.</a:t>
          </a:r>
          <a:r>
            <a:rPr lang="en-US" sz="2200" kern="1200" dirty="0"/>
            <a:t>000</a:t>
          </a:r>
          <a:r>
            <a:rPr lang="sr-Cyrl-RS" sz="2200" kern="1200" dirty="0"/>
            <a:t>.000,00 динара</a:t>
          </a:r>
          <a:endParaRPr lang="en-US" sz="2200" kern="1200" dirty="0"/>
        </a:p>
      </dsp:txBody>
      <dsp:txXfrm>
        <a:off x="3226018" y="1690053"/>
        <a:ext cx="2116913" cy="2116913"/>
      </dsp:txXfrm>
    </dsp:sp>
    <dsp:sp modelId="{63432802-399F-407F-AC10-7219543A0326}">
      <dsp:nvSpPr>
        <dsp:cNvPr id="0" name=""/>
        <dsp:cNvSpPr/>
      </dsp:nvSpPr>
      <dsp:spPr>
        <a:xfrm>
          <a:off x="3536033" y="49337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20"/>
                <a:satOff val="-64"/>
                <a:lumOff val="682"/>
                <a:alphaOff val="4286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20"/>
                <a:satOff val="-64"/>
                <a:lumOff val="682"/>
                <a:alphaOff val="4286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20"/>
                <a:satOff val="-64"/>
                <a:lumOff val="682"/>
                <a:alphaOff val="4286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Приходи од  пореза  </a:t>
          </a:r>
          <a:endParaRPr lang="en-US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7</a:t>
          </a:r>
          <a:r>
            <a:rPr lang="sr-Latn-RS" sz="1200" kern="1200" dirty="0"/>
            <a:t>93</a:t>
          </a:r>
          <a:r>
            <a:rPr lang="en-US" sz="1200" kern="1200" dirty="0"/>
            <a:t>.</a:t>
          </a:r>
          <a:r>
            <a:rPr lang="sr-Latn-RS" sz="1200" kern="1200" dirty="0"/>
            <a:t>879</a:t>
          </a:r>
          <a:r>
            <a:rPr lang="en-US" sz="1200" kern="1200" dirty="0"/>
            <a:t>.</a:t>
          </a:r>
          <a:r>
            <a:rPr lang="sr-Latn-RS" sz="1200" kern="1200" dirty="0"/>
            <a:t>66</a:t>
          </a:r>
          <a:r>
            <a:rPr lang="en-US" sz="1200" kern="1200" dirty="0"/>
            <a:t>0</a:t>
          </a:r>
          <a:r>
            <a:rPr lang="sr-Cyrl-RS" sz="1200" kern="1200" dirty="0"/>
            <a:t>,00       динара</a:t>
          </a:r>
          <a:endParaRPr lang="en-US" sz="1200" kern="1200" dirty="0"/>
        </a:p>
      </dsp:txBody>
      <dsp:txXfrm>
        <a:off x="3755246" y="268550"/>
        <a:ext cx="1058457" cy="1058457"/>
      </dsp:txXfrm>
    </dsp:sp>
    <dsp:sp modelId="{449BFEB2-6844-4A2C-8DC2-780280CBA079}">
      <dsp:nvSpPr>
        <dsp:cNvPr id="0" name=""/>
        <dsp:cNvSpPr/>
      </dsp:nvSpPr>
      <dsp:spPr>
        <a:xfrm>
          <a:off x="5061176" y="783807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40"/>
                <a:satOff val="-128"/>
                <a:lumOff val="1363"/>
                <a:alphaOff val="8571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40"/>
                <a:satOff val="-128"/>
                <a:lumOff val="1363"/>
                <a:alphaOff val="8571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40"/>
                <a:satOff val="-128"/>
                <a:lumOff val="1363"/>
                <a:alphaOff val="8571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Трансфери </a:t>
          </a:r>
          <a:r>
            <a:rPr lang="en-US" sz="1200" kern="1200" dirty="0"/>
            <a:t>7</a:t>
          </a:r>
          <a:r>
            <a:rPr lang="sr-Latn-RS" sz="1200" kern="1200" dirty="0"/>
            <a:t>0</a:t>
          </a:r>
          <a:r>
            <a:rPr lang="en-US" sz="1200" kern="1200" dirty="0"/>
            <a:t>.777.340</a:t>
          </a:r>
          <a:r>
            <a:rPr lang="sr-Cyrl-RS" sz="1200" kern="1200" dirty="0"/>
            <a:t>,</a:t>
          </a:r>
          <a:r>
            <a:rPr lang="en-US" sz="1200" kern="1200" dirty="0"/>
            <a:t>00</a:t>
          </a:r>
          <a:r>
            <a:rPr lang="sr-Latn-RS" sz="1200" kern="1200" dirty="0"/>
            <a:t> </a:t>
          </a:r>
          <a:r>
            <a:rPr lang="sr-Cyrl-RS" sz="1200" kern="1200" dirty="0"/>
            <a:t>динара</a:t>
          </a:r>
          <a:endParaRPr lang="en-US" sz="1200" kern="1200" dirty="0"/>
        </a:p>
      </dsp:txBody>
      <dsp:txXfrm>
        <a:off x="5280389" y="1003020"/>
        <a:ext cx="1058457" cy="1058457"/>
      </dsp:txXfrm>
    </dsp:sp>
    <dsp:sp modelId="{9DDE88A7-5745-4E4F-A7A8-F71A4DA0D5F2}">
      <dsp:nvSpPr>
        <dsp:cNvPr id="0" name=""/>
        <dsp:cNvSpPr/>
      </dsp:nvSpPr>
      <dsp:spPr>
        <a:xfrm>
          <a:off x="5446027" y="2417795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60"/>
                <a:satOff val="-192"/>
                <a:lumOff val="2045"/>
                <a:alphaOff val="12857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60"/>
                <a:satOff val="-192"/>
                <a:lumOff val="2045"/>
                <a:alphaOff val="12857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60"/>
                <a:satOff val="-192"/>
                <a:lumOff val="2045"/>
                <a:alphaOff val="1285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Други приходи  </a:t>
          </a:r>
          <a:r>
            <a:rPr lang="en-US" sz="1200" kern="1200" dirty="0"/>
            <a:t>2</a:t>
          </a:r>
          <a:r>
            <a:rPr lang="sr-Cyrl-RS" sz="1200" kern="1200" dirty="0"/>
            <a:t>6</a:t>
          </a:r>
          <a:r>
            <a:rPr lang="sr-Latn-RS" sz="1200" kern="1200" dirty="0"/>
            <a:t>5</a:t>
          </a:r>
          <a:r>
            <a:rPr lang="sr-Cyrl-RS" sz="1200" kern="1200" dirty="0"/>
            <a:t>.</a:t>
          </a:r>
          <a:r>
            <a:rPr lang="sr-Latn-RS" sz="1200" kern="1200" dirty="0"/>
            <a:t>300</a:t>
          </a:r>
          <a:r>
            <a:rPr lang="sr-Cyrl-RS" sz="1200" kern="1200" dirty="0"/>
            <a:t>.</a:t>
          </a:r>
          <a:r>
            <a:rPr lang="sr-Latn-RS" sz="1200" kern="1200" dirty="0"/>
            <a:t>00</a:t>
          </a:r>
          <a:r>
            <a:rPr lang="en-US" sz="1200" kern="1200" dirty="0"/>
            <a:t>0</a:t>
          </a:r>
          <a:r>
            <a:rPr lang="sr-Cyrl-RS" sz="1200" kern="1200" dirty="0"/>
            <a:t>,00 динара</a:t>
          </a:r>
          <a:endParaRPr lang="en-US" sz="1200" kern="1200" dirty="0"/>
        </a:p>
      </dsp:txBody>
      <dsp:txXfrm>
        <a:off x="5665240" y="2637008"/>
        <a:ext cx="1058457" cy="1058457"/>
      </dsp:txXfrm>
    </dsp:sp>
    <dsp:sp modelId="{72DE4213-15E1-4436-8045-C055E8A54EDE}">
      <dsp:nvSpPr>
        <dsp:cNvPr id="0" name=""/>
        <dsp:cNvSpPr/>
      </dsp:nvSpPr>
      <dsp:spPr>
        <a:xfrm>
          <a:off x="4382424" y="3757616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81"/>
                <a:satOff val="-257"/>
                <a:lumOff val="2726"/>
                <a:alphaOff val="17143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81"/>
                <a:satOff val="-257"/>
                <a:lumOff val="2726"/>
                <a:alphaOff val="17143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81"/>
                <a:satOff val="-257"/>
                <a:lumOff val="2726"/>
                <a:alphaOff val="1714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Примања од продаје нефинансијске имовине  </a:t>
          </a:r>
          <a:r>
            <a:rPr lang="sr-Latn-RS" sz="1200" kern="1200" dirty="0"/>
            <a:t>3</a:t>
          </a:r>
          <a:r>
            <a:rPr lang="sr-Cyrl-RS" sz="1200" kern="1200" dirty="0"/>
            <a:t>.</a:t>
          </a:r>
          <a:r>
            <a:rPr lang="sr-Latn-RS" sz="1200" kern="1200" dirty="0"/>
            <a:t>30</a:t>
          </a:r>
          <a:r>
            <a:rPr lang="en-US" sz="1200" kern="1200" dirty="0"/>
            <a:t>0</a:t>
          </a:r>
          <a:r>
            <a:rPr lang="sr-Cyrl-RS" sz="1200" kern="1200" dirty="0"/>
            <a:t>.000,00 динара</a:t>
          </a:r>
          <a:endParaRPr lang="en-US" sz="1200" kern="1200" dirty="0"/>
        </a:p>
      </dsp:txBody>
      <dsp:txXfrm>
        <a:off x="4601637" y="3976829"/>
        <a:ext cx="1058457" cy="1058457"/>
      </dsp:txXfrm>
    </dsp:sp>
    <dsp:sp modelId="{91CFC9CD-FF79-40EF-A271-A8DBB0423AC2}">
      <dsp:nvSpPr>
        <dsp:cNvPr id="0" name=""/>
        <dsp:cNvSpPr/>
      </dsp:nvSpPr>
      <dsp:spPr>
        <a:xfrm>
          <a:off x="2689643" y="3757616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101"/>
                <a:satOff val="-321"/>
                <a:lumOff val="3408"/>
                <a:alphaOff val="21429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101"/>
                <a:satOff val="-321"/>
                <a:lumOff val="3408"/>
                <a:alphaOff val="21429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101"/>
                <a:satOff val="-321"/>
                <a:lumOff val="3408"/>
                <a:alphaOff val="21429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Примања од задуживања продаје фин. имовине </a:t>
          </a:r>
          <a:r>
            <a:rPr lang="sr-Latn-RS" sz="1200" kern="1200" dirty="0"/>
            <a:t>251.743.000</a:t>
          </a:r>
          <a:r>
            <a:rPr lang="sr-Cyrl-RS" sz="1200" kern="1200" dirty="0"/>
            <a:t>,</a:t>
          </a:r>
          <a:r>
            <a:rPr lang="en-US" sz="1200" kern="1200" dirty="0"/>
            <a:t>0</a:t>
          </a:r>
          <a:r>
            <a:rPr lang="sr-Cyrl-RS" sz="1200" kern="1200" dirty="0"/>
            <a:t>0 динара</a:t>
          </a:r>
          <a:endParaRPr lang="en-US" sz="1200" kern="1200" dirty="0"/>
        </a:p>
      </dsp:txBody>
      <dsp:txXfrm>
        <a:off x="2908856" y="3976829"/>
        <a:ext cx="1058457" cy="1058457"/>
      </dsp:txXfrm>
    </dsp:sp>
    <dsp:sp modelId="{FC69A2CE-A671-47B5-8CD8-544465E52E9C}">
      <dsp:nvSpPr>
        <dsp:cNvPr id="0" name=""/>
        <dsp:cNvSpPr/>
      </dsp:nvSpPr>
      <dsp:spPr>
        <a:xfrm>
          <a:off x="1634211" y="2434146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121"/>
                <a:satOff val="-385"/>
                <a:lumOff val="4089"/>
                <a:alphaOff val="25714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121"/>
                <a:satOff val="-385"/>
                <a:lumOff val="4089"/>
                <a:alphaOff val="25714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121"/>
                <a:satOff val="-385"/>
                <a:lumOff val="4089"/>
                <a:alphaOff val="25714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Пренета средства из ранијих година</a:t>
          </a:r>
          <a:r>
            <a:rPr lang="sr-Latn-RS" sz="1100" kern="1200" dirty="0"/>
            <a:t> 40</a:t>
          </a:r>
          <a:r>
            <a:rPr lang="sr-Cyrl-RS" sz="1100" kern="1200" dirty="0"/>
            <a:t>.</a:t>
          </a:r>
          <a:r>
            <a:rPr lang="en-US" sz="1100" kern="1200" dirty="0"/>
            <a:t>000</a:t>
          </a:r>
          <a:r>
            <a:rPr lang="sr-Cyrl-RS" sz="1100" kern="1200" dirty="0"/>
            <a:t>.</a:t>
          </a:r>
          <a:r>
            <a:rPr lang="en-US" sz="1100" kern="1200" dirty="0"/>
            <a:t>000</a:t>
          </a:r>
          <a:r>
            <a:rPr lang="sr-Cyrl-RS" sz="1100" kern="1200" dirty="0"/>
            <a:t>,</a:t>
          </a:r>
          <a:r>
            <a:rPr lang="en-US" sz="1100" kern="1200" dirty="0"/>
            <a:t>00</a:t>
          </a:r>
          <a:r>
            <a:rPr lang="sr-Cyrl-RS" sz="1100" kern="1200" dirty="0"/>
            <a:t> </a:t>
          </a:r>
          <a:r>
            <a:rPr lang="sr-Latn-RS" sz="1100" kern="1200" dirty="0"/>
            <a:t> </a:t>
          </a:r>
          <a:r>
            <a:rPr lang="sr-Cyrl-RS" sz="1100" kern="1200" dirty="0"/>
            <a:t>динара</a:t>
          </a:r>
          <a:endParaRPr lang="en-US" sz="1100" kern="1200" dirty="0"/>
        </a:p>
      </dsp:txBody>
      <dsp:txXfrm>
        <a:off x="1853424" y="2653359"/>
        <a:ext cx="1058457" cy="1058457"/>
      </dsp:txXfrm>
    </dsp:sp>
    <dsp:sp modelId="{9B647FE1-A88A-4E35-9B19-317D6ADD791B}">
      <dsp:nvSpPr>
        <dsp:cNvPr id="0" name=""/>
        <dsp:cNvSpPr/>
      </dsp:nvSpPr>
      <dsp:spPr>
        <a:xfrm>
          <a:off x="2010890" y="783807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141"/>
                <a:satOff val="-449"/>
                <a:lumOff val="4771"/>
                <a:alphaOff val="3000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141"/>
                <a:satOff val="-449"/>
                <a:lumOff val="4771"/>
                <a:alphaOff val="3000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141"/>
                <a:satOff val="-449"/>
                <a:lumOff val="4771"/>
                <a:alphaOff val="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Меморандумске ставке за рефундацију расхода </a:t>
          </a:r>
          <a:r>
            <a:rPr lang="en-US" sz="1100" kern="1200" dirty="0"/>
            <a:t>0</a:t>
          </a:r>
          <a:r>
            <a:rPr lang="sr-Cyrl-RS" sz="1100" kern="1200" dirty="0"/>
            <a:t>,</a:t>
          </a:r>
          <a:r>
            <a:rPr lang="en-US" sz="1100" kern="1200" dirty="0"/>
            <a:t>00</a:t>
          </a:r>
          <a:r>
            <a:rPr lang="sr-Cyrl-RS" sz="1100" kern="1200" dirty="0"/>
            <a:t> динара</a:t>
          </a:r>
          <a:endParaRPr lang="en-US" sz="1100" kern="1200" dirty="0"/>
        </a:p>
      </dsp:txBody>
      <dsp:txXfrm>
        <a:off x="2230103" y="1003020"/>
        <a:ext cx="1058457" cy="10584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168686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Расходи за запослене</a:t>
          </a:r>
          <a:endParaRPr lang="en-US" sz="1500" b="1" kern="1200" dirty="0"/>
        </a:p>
      </dsp:txBody>
      <dsp:txXfrm>
        <a:off x="0" y="168686"/>
        <a:ext cx="2055390" cy="297000"/>
      </dsp:txXfrm>
    </dsp:sp>
    <dsp:sp modelId="{02385D1D-92EB-445D-B736-940004751C79}">
      <dsp:nvSpPr>
        <dsp:cNvPr id="0" name=""/>
        <dsp:cNvSpPr/>
      </dsp:nvSpPr>
      <dsp:spPr>
        <a:xfrm>
          <a:off x="2055390" y="66593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66593"/>
          <a:ext cx="5590663" cy="50118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Расходи за запослене </a:t>
          </a:r>
          <a:r>
            <a:rPr lang="sr-Cyrl-RS" sz="1400" kern="1200" dirty="0"/>
            <a:t>представљају све трошкове за запослене, како у управи тако и код буџетских корисника</a:t>
          </a:r>
          <a:endParaRPr lang="en-US" sz="1400" kern="1200" dirty="0"/>
        </a:p>
      </dsp:txBody>
      <dsp:txXfrm>
        <a:off x="2630900" y="66593"/>
        <a:ext cx="5590663" cy="501187"/>
      </dsp:txXfrm>
    </dsp:sp>
    <dsp:sp modelId="{F40D94EA-52E0-4740-A924-EAF350BDF213}">
      <dsp:nvSpPr>
        <dsp:cNvPr id="0" name=""/>
        <dsp:cNvSpPr/>
      </dsp:nvSpPr>
      <dsp:spPr>
        <a:xfrm>
          <a:off x="0" y="723584"/>
          <a:ext cx="2055390" cy="501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Коришћење роба и услуга </a:t>
          </a:r>
          <a:endParaRPr lang="en-US" sz="1500" kern="1200" dirty="0"/>
        </a:p>
      </dsp:txBody>
      <dsp:txXfrm>
        <a:off x="0" y="723584"/>
        <a:ext cx="2055390" cy="501187"/>
      </dsp:txXfrm>
    </dsp:sp>
    <dsp:sp modelId="{0E930D30-96BC-4D43-B65A-EE88C46DBE48}">
      <dsp:nvSpPr>
        <dsp:cNvPr id="0" name=""/>
        <dsp:cNvSpPr/>
      </dsp:nvSpPr>
      <dsp:spPr>
        <a:xfrm>
          <a:off x="2055390" y="621780"/>
          <a:ext cx="411078" cy="704794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621780"/>
          <a:ext cx="5590663" cy="704794"/>
        </a:xfrm>
        <a:prstGeom prst="rect">
          <a:avLst/>
        </a:prstGeom>
        <a:solidFill>
          <a:schemeClr val="accent1">
            <a:shade val="80000"/>
            <a:hueOff val="37697"/>
            <a:satOff val="-1685"/>
            <a:lumOff val="3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Коришћење роба и услуга </a:t>
          </a:r>
          <a:r>
            <a:rPr lang="sr-Cyrl-RS" sz="1400" kern="12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kern="1200" dirty="0"/>
        </a:p>
      </dsp:txBody>
      <dsp:txXfrm>
        <a:off x="2630900" y="621780"/>
        <a:ext cx="5590663" cy="704794"/>
      </dsp:txXfrm>
    </dsp:sp>
    <dsp:sp modelId="{CCB8139E-CA19-491D-9FCD-6BF28923C725}">
      <dsp:nvSpPr>
        <dsp:cNvPr id="0" name=""/>
        <dsp:cNvSpPr/>
      </dsp:nvSpPr>
      <dsp:spPr>
        <a:xfrm>
          <a:off x="0" y="1677575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Дотације и трансфери</a:t>
          </a:r>
          <a:endParaRPr lang="en-US" sz="1500" b="1" kern="1200" dirty="0"/>
        </a:p>
      </dsp:txBody>
      <dsp:txXfrm>
        <a:off x="0" y="1677575"/>
        <a:ext cx="2055390" cy="297000"/>
      </dsp:txXfrm>
    </dsp:sp>
    <dsp:sp modelId="{14D1633C-A097-4A5A-8269-B04E98857E56}">
      <dsp:nvSpPr>
        <dsp:cNvPr id="0" name=""/>
        <dsp:cNvSpPr/>
      </dsp:nvSpPr>
      <dsp:spPr>
        <a:xfrm>
          <a:off x="2055390" y="1380575"/>
          <a:ext cx="411078" cy="891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380575"/>
          <a:ext cx="5590663" cy="891000"/>
        </a:xfrm>
        <a:prstGeom prst="rect">
          <a:avLst/>
        </a:prstGeom>
        <a:solidFill>
          <a:schemeClr val="accent1">
            <a:shade val="80000"/>
            <a:hueOff val="75394"/>
            <a:satOff val="-3369"/>
            <a:lumOff val="780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Дотације и трансфери </a:t>
          </a:r>
          <a:r>
            <a:rPr lang="sr-Cyrl-RS" sz="1400" kern="1200" dirty="0"/>
            <a:t>су трошкови које локална самоуправа </a:t>
          </a:r>
          <a:r>
            <a:rPr lang="ru-RU" sz="1400" kern="12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kern="1200" dirty="0"/>
            <a:t> као што су школе, центар за социјални рад, дом здравља.</a:t>
          </a:r>
          <a:r>
            <a:rPr lang="en-US" sz="1400" kern="1200" dirty="0"/>
            <a:t> </a:t>
          </a:r>
        </a:p>
      </dsp:txBody>
      <dsp:txXfrm>
        <a:off x="2630900" y="1380575"/>
        <a:ext cx="5590663" cy="891000"/>
      </dsp:txXfrm>
    </dsp:sp>
    <dsp:sp modelId="{9312B733-3AEB-49F6-8245-08553BA2949B}">
      <dsp:nvSpPr>
        <dsp:cNvPr id="0" name=""/>
        <dsp:cNvSpPr/>
      </dsp:nvSpPr>
      <dsp:spPr>
        <a:xfrm>
          <a:off x="0" y="2427669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Остали расходи</a:t>
          </a:r>
          <a:endParaRPr lang="en-US" sz="1500" b="1" kern="1200" dirty="0"/>
        </a:p>
      </dsp:txBody>
      <dsp:txXfrm>
        <a:off x="0" y="2427669"/>
        <a:ext cx="2055390" cy="297000"/>
      </dsp:txXfrm>
    </dsp:sp>
    <dsp:sp modelId="{435AB433-2559-485A-A03D-C32F36288071}">
      <dsp:nvSpPr>
        <dsp:cNvPr id="0" name=""/>
        <dsp:cNvSpPr/>
      </dsp:nvSpPr>
      <dsp:spPr>
        <a:xfrm>
          <a:off x="2055390" y="2325575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325575"/>
          <a:ext cx="5590663" cy="501187"/>
        </a:xfrm>
        <a:prstGeom prst="rect">
          <a:avLst/>
        </a:prstGeom>
        <a:solidFill>
          <a:schemeClr val="accent1">
            <a:shade val="80000"/>
            <a:hueOff val="113091"/>
            <a:satOff val="-5054"/>
            <a:lumOff val="117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/>
            <a:t>Остали расходи </a:t>
          </a:r>
          <a:r>
            <a:rPr lang="sr-Cyrl-RS" sz="1400" kern="1200"/>
            <a:t>обухватају дотације невладиним организацијама, порезе, таксе, новчане казне.</a:t>
          </a:r>
          <a:endParaRPr lang="en-US" sz="1400" kern="1200" dirty="0"/>
        </a:p>
      </dsp:txBody>
      <dsp:txXfrm>
        <a:off x="2630900" y="2325575"/>
        <a:ext cx="5590663" cy="501187"/>
      </dsp:txXfrm>
    </dsp:sp>
    <dsp:sp modelId="{EFAACCF6-3A6A-4536-89B0-F0A7C44F6BE1}">
      <dsp:nvSpPr>
        <dsp:cNvPr id="0" name=""/>
        <dsp:cNvSpPr/>
      </dsp:nvSpPr>
      <dsp:spPr>
        <a:xfrm>
          <a:off x="0" y="2982856"/>
          <a:ext cx="205740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Субвенције</a:t>
          </a:r>
          <a:endParaRPr lang="en-US" sz="1500" b="1" kern="1200" dirty="0"/>
        </a:p>
      </dsp:txBody>
      <dsp:txXfrm>
        <a:off x="0" y="2982856"/>
        <a:ext cx="2057400" cy="297000"/>
      </dsp:txXfrm>
    </dsp:sp>
    <dsp:sp modelId="{6497CA82-45EE-4BD1-AEB4-CC3961FBFB74}">
      <dsp:nvSpPr>
        <dsp:cNvPr id="0" name=""/>
        <dsp:cNvSpPr/>
      </dsp:nvSpPr>
      <dsp:spPr>
        <a:xfrm>
          <a:off x="2057399" y="2880762"/>
          <a:ext cx="411480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880762"/>
          <a:ext cx="5596128" cy="501187"/>
        </a:xfrm>
        <a:prstGeom prst="rect">
          <a:avLst/>
        </a:prstGeom>
        <a:solidFill>
          <a:schemeClr val="accent1">
            <a:shade val="80000"/>
            <a:hueOff val="150788"/>
            <a:satOff val="-6738"/>
            <a:lumOff val="156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Субвенције</a:t>
          </a:r>
          <a:r>
            <a:rPr lang="ru-RU" sz="1400" kern="1200" dirty="0"/>
            <a:t> сe одобравају за функционисање међумесног превоза и  пољопривредним произвођачима. </a:t>
          </a:r>
          <a:endParaRPr lang="en-US" sz="1400" kern="1200" dirty="0"/>
        </a:p>
      </dsp:txBody>
      <dsp:txXfrm>
        <a:off x="2633471" y="2880762"/>
        <a:ext cx="5596128" cy="501187"/>
      </dsp:txXfrm>
    </dsp:sp>
    <dsp:sp modelId="{939B76D1-BB33-4E50-9ECD-839FB5787B95}">
      <dsp:nvSpPr>
        <dsp:cNvPr id="0" name=""/>
        <dsp:cNvSpPr/>
      </dsp:nvSpPr>
      <dsp:spPr>
        <a:xfrm>
          <a:off x="0" y="3538044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Социјална заштита</a:t>
          </a:r>
          <a:endParaRPr lang="en-US" sz="1500" b="1" kern="1200" dirty="0"/>
        </a:p>
      </dsp:txBody>
      <dsp:txXfrm>
        <a:off x="0" y="3538044"/>
        <a:ext cx="2055390" cy="297000"/>
      </dsp:txXfrm>
    </dsp:sp>
    <dsp:sp modelId="{7845F59F-6101-48DE-ABCC-EC5351843F5B}">
      <dsp:nvSpPr>
        <dsp:cNvPr id="0" name=""/>
        <dsp:cNvSpPr/>
      </dsp:nvSpPr>
      <dsp:spPr>
        <a:xfrm>
          <a:off x="2055390" y="3435950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435950"/>
          <a:ext cx="5590663" cy="501187"/>
        </a:xfrm>
        <a:prstGeom prst="rect">
          <a:avLst/>
        </a:prstGeom>
        <a:solidFill>
          <a:schemeClr val="accent1">
            <a:shade val="80000"/>
            <a:hueOff val="188485"/>
            <a:satOff val="-8423"/>
            <a:lumOff val="195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Социјална заштита </a:t>
          </a:r>
          <a:r>
            <a:rPr lang="sr-Cyrl-RS" sz="1400" kern="1200" dirty="0"/>
            <a:t>обухвата све трошкове исплате социјалне помоћи за различите категорије грађана.</a:t>
          </a:r>
          <a:endParaRPr lang="en-US" sz="1400" kern="1200" dirty="0"/>
        </a:p>
      </dsp:txBody>
      <dsp:txXfrm>
        <a:off x="2630900" y="3435950"/>
        <a:ext cx="5590663" cy="501187"/>
      </dsp:txXfrm>
    </dsp:sp>
    <dsp:sp modelId="{B471A916-B6F4-4017-A447-E2C98CEE19B9}">
      <dsp:nvSpPr>
        <dsp:cNvPr id="0" name=""/>
        <dsp:cNvSpPr/>
      </dsp:nvSpPr>
      <dsp:spPr>
        <a:xfrm>
          <a:off x="0" y="42138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Буџетска резерва</a:t>
          </a:r>
          <a:endParaRPr lang="en-US" sz="1500" b="1" kern="1200" dirty="0"/>
        </a:p>
      </dsp:txBody>
      <dsp:txXfrm>
        <a:off x="0" y="4213887"/>
        <a:ext cx="2055390" cy="297000"/>
      </dsp:txXfrm>
    </dsp:sp>
    <dsp:sp modelId="{7F976215-9D17-4223-A92A-D3302071B429}">
      <dsp:nvSpPr>
        <dsp:cNvPr id="0" name=""/>
        <dsp:cNvSpPr/>
      </dsp:nvSpPr>
      <dsp:spPr>
        <a:xfrm>
          <a:off x="2055390" y="39911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3991137"/>
          <a:ext cx="5590663" cy="742500"/>
        </a:xfrm>
        <a:prstGeom prst="rect">
          <a:avLst/>
        </a:prstGeom>
        <a:solidFill>
          <a:schemeClr val="accent1">
            <a:shade val="80000"/>
            <a:hueOff val="226182"/>
            <a:satOff val="-10107"/>
            <a:lumOff val="234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/>
            <a:t>Буџетска резерва </a:t>
          </a:r>
          <a:r>
            <a:rPr lang="sr-Cyrl-RS" sz="1500" kern="120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500" kern="1200" dirty="0"/>
        </a:p>
      </dsp:txBody>
      <dsp:txXfrm>
        <a:off x="2630900" y="3991137"/>
        <a:ext cx="5590663" cy="742500"/>
      </dsp:txXfrm>
    </dsp:sp>
    <dsp:sp modelId="{320B77C6-F8A0-4CEB-8B55-79E4A1BAF9E9}">
      <dsp:nvSpPr>
        <dsp:cNvPr id="0" name=""/>
        <dsp:cNvSpPr/>
      </dsp:nvSpPr>
      <dsp:spPr>
        <a:xfrm>
          <a:off x="0" y="50103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Капитални издаци</a:t>
          </a:r>
          <a:endParaRPr lang="en-US" sz="1500" b="1" kern="1200" dirty="0"/>
        </a:p>
      </dsp:txBody>
      <dsp:txXfrm>
        <a:off x="0" y="5010387"/>
        <a:ext cx="2055390" cy="297000"/>
      </dsp:txXfrm>
    </dsp:sp>
    <dsp:sp modelId="{803A06C6-F698-48F4-A91D-0B2B17EECBA4}">
      <dsp:nvSpPr>
        <dsp:cNvPr id="0" name=""/>
        <dsp:cNvSpPr/>
      </dsp:nvSpPr>
      <dsp:spPr>
        <a:xfrm>
          <a:off x="2055390" y="47876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787637"/>
          <a:ext cx="5590663" cy="742500"/>
        </a:xfrm>
        <a:prstGeom prst="rect">
          <a:avLst/>
        </a:prstGeom>
        <a:solidFill>
          <a:schemeClr val="accent1">
            <a:shade val="80000"/>
            <a:hueOff val="263879"/>
            <a:satOff val="-11792"/>
            <a:lumOff val="273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/>
            <a:t>Капитални издаци </a:t>
          </a:r>
          <a:r>
            <a:rPr lang="sr-Cyrl-RS" sz="1500" kern="1200"/>
            <a:t>су трошкови за изградњу нових, или инвестиционо одржавање постојећих објеката, набавку опреме, машина земљишта и слично.</a:t>
          </a:r>
          <a:endParaRPr lang="en-US" sz="1500" kern="1200" dirty="0"/>
        </a:p>
      </dsp:txBody>
      <dsp:txXfrm>
        <a:off x="2630900" y="4787637"/>
        <a:ext cx="5590663" cy="7425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DEB9D-8860-407C-A97F-8A0CB5D83ACC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4040000"/>
            <a:gd name="adj2" fmla="val 16200000"/>
            <a:gd name="adj3" fmla="val 2758"/>
          </a:avLst>
        </a:prstGeom>
        <a:solidFill>
          <a:schemeClr val="accent3">
            <a:hueOff val="428568"/>
            <a:satOff val="-48092"/>
            <a:lumOff val="823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0712B-ED66-4B77-ADAB-9DE6844D05F5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1880000"/>
            <a:gd name="adj2" fmla="val 14040000"/>
            <a:gd name="adj3" fmla="val 2758"/>
          </a:avLst>
        </a:prstGeom>
        <a:solidFill>
          <a:schemeClr val="accent3">
            <a:hueOff val="380950"/>
            <a:satOff val="-42748"/>
            <a:lumOff val="732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84431-F906-455C-AAF5-4FBEC1E13C27}">
      <dsp:nvSpPr>
        <dsp:cNvPr id="0" name=""/>
        <dsp:cNvSpPr/>
      </dsp:nvSpPr>
      <dsp:spPr>
        <a:xfrm>
          <a:off x="2251974" y="190572"/>
          <a:ext cx="3839925" cy="3839925"/>
        </a:xfrm>
        <a:prstGeom prst="blockArc">
          <a:avLst>
            <a:gd name="adj1" fmla="val 9248568"/>
            <a:gd name="adj2" fmla="val 11512946"/>
            <a:gd name="adj3" fmla="val 2758"/>
          </a:avLst>
        </a:prstGeom>
        <a:solidFill>
          <a:schemeClr val="accent3">
            <a:hueOff val="333331"/>
            <a:satOff val="-37405"/>
            <a:lumOff val="64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75E5C-DEAA-49FF-9C6A-0DF4C03D040D}">
      <dsp:nvSpPr>
        <dsp:cNvPr id="0" name=""/>
        <dsp:cNvSpPr/>
      </dsp:nvSpPr>
      <dsp:spPr>
        <a:xfrm>
          <a:off x="2378934" y="533494"/>
          <a:ext cx="3839925" cy="3839925"/>
        </a:xfrm>
        <a:prstGeom prst="blockArc">
          <a:avLst>
            <a:gd name="adj1" fmla="val 7981662"/>
            <a:gd name="adj2" fmla="val 9913501"/>
            <a:gd name="adj3" fmla="val 2758"/>
          </a:avLst>
        </a:prstGeom>
        <a:solidFill>
          <a:schemeClr val="accent3">
            <a:hueOff val="285712"/>
            <a:satOff val="-32061"/>
            <a:lumOff val="549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EFD8D8-F116-4363-8F07-0BDD118D8287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5400000"/>
            <a:gd name="adj2" fmla="val 7560000"/>
            <a:gd name="adj3" fmla="val 2758"/>
          </a:avLst>
        </a:prstGeom>
        <a:solidFill>
          <a:schemeClr val="accent3">
            <a:hueOff val="238094"/>
            <a:satOff val="-26718"/>
            <a:lumOff val="45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B55A0-D6BC-47A3-92D9-CF0D462CBA3E}">
      <dsp:nvSpPr>
        <dsp:cNvPr id="0" name=""/>
        <dsp:cNvSpPr/>
      </dsp:nvSpPr>
      <dsp:spPr>
        <a:xfrm>
          <a:off x="2164112" y="386153"/>
          <a:ext cx="3839925" cy="3839925"/>
        </a:xfrm>
        <a:prstGeom prst="blockArc">
          <a:avLst>
            <a:gd name="adj1" fmla="val 3145669"/>
            <a:gd name="adj2" fmla="val 5335069"/>
            <a:gd name="adj3" fmla="val 2758"/>
          </a:avLst>
        </a:prstGeom>
        <a:solidFill>
          <a:schemeClr val="accent3">
            <a:hueOff val="190475"/>
            <a:satOff val="-21374"/>
            <a:lumOff val="36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C4AA2-7966-4002-8CE2-7479E65C1C79}">
      <dsp:nvSpPr>
        <dsp:cNvPr id="0" name=""/>
        <dsp:cNvSpPr/>
      </dsp:nvSpPr>
      <dsp:spPr>
        <a:xfrm>
          <a:off x="2211645" y="350754"/>
          <a:ext cx="3839925" cy="3839925"/>
        </a:xfrm>
        <a:prstGeom prst="blockArc">
          <a:avLst>
            <a:gd name="adj1" fmla="val 1147149"/>
            <a:gd name="adj2" fmla="val 3253275"/>
            <a:gd name="adj3" fmla="val 2758"/>
          </a:avLst>
        </a:prstGeom>
        <a:solidFill>
          <a:schemeClr val="accent3">
            <a:hueOff val="142856"/>
            <a:satOff val="-16031"/>
            <a:lumOff val="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B05264-FBF1-4254-AA6E-8DA1048C9EC5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20520000"/>
            <a:gd name="adj2" fmla="val 1080000"/>
            <a:gd name="adj3" fmla="val 2758"/>
          </a:avLst>
        </a:prstGeom>
        <a:solidFill>
          <a:schemeClr val="accent3">
            <a:hueOff val="95237"/>
            <a:satOff val="-10687"/>
            <a:lumOff val="18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2F3FF-3AAD-4819-B004-ADDCB69227EB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8360000"/>
            <a:gd name="adj2" fmla="val 20520000"/>
            <a:gd name="adj3" fmla="val 2758"/>
          </a:avLst>
        </a:prstGeom>
        <a:solidFill>
          <a:schemeClr val="accent3">
            <a:hueOff val="47619"/>
            <a:satOff val="-5344"/>
            <a:lumOff val="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62812-7B8C-4DB2-9C0D-14651D9AFC46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6200000"/>
            <a:gd name="adj2" fmla="val 18360000"/>
            <a:gd name="adj3" fmla="val 275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436B1-B652-4794-B4F4-4850647DACEB}">
      <dsp:nvSpPr>
        <dsp:cNvPr id="0" name=""/>
        <dsp:cNvSpPr/>
      </dsp:nvSpPr>
      <dsp:spPr>
        <a:xfrm>
          <a:off x="3302576" y="1570779"/>
          <a:ext cx="1634520" cy="146999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>
              <a:solidFill>
                <a:schemeClr val="bg1"/>
              </a:solidFill>
            </a:rPr>
            <a:t>Укупни расходи и издаци </a:t>
          </a:r>
          <a:r>
            <a:rPr lang="en-GB" sz="1200" kern="1200" dirty="0">
              <a:solidFill>
                <a:schemeClr val="bg1"/>
              </a:solidFill>
            </a:rPr>
            <a:t>1.425.</a:t>
          </a:r>
          <a:r>
            <a:rPr lang="sr-Cyrl-RS" sz="1200" kern="1200" dirty="0">
              <a:solidFill>
                <a:schemeClr val="bg1"/>
              </a:solidFill>
            </a:rPr>
            <a:t>000</a:t>
          </a:r>
          <a:r>
            <a:rPr lang="en-GB" sz="1200" kern="1200" dirty="0">
              <a:solidFill>
                <a:schemeClr val="bg1"/>
              </a:solidFill>
            </a:rPr>
            <a:t>.</a:t>
          </a:r>
          <a:r>
            <a:rPr lang="sr-Cyrl-RS" sz="1200" kern="1200" dirty="0">
              <a:solidFill>
                <a:schemeClr val="bg1"/>
              </a:solidFill>
            </a:rPr>
            <a:t>0</a:t>
          </a:r>
          <a:r>
            <a:rPr lang="en-GB" sz="1200" kern="1200" dirty="0">
              <a:solidFill>
                <a:schemeClr val="bg1"/>
              </a:solidFill>
            </a:rPr>
            <a:t>00</a:t>
          </a:r>
          <a:r>
            <a:rPr lang="sr-Cyrl-RS" sz="1200" kern="1200" dirty="0">
              <a:solidFill>
                <a:schemeClr val="bg1"/>
              </a:solidFill>
            </a:rPr>
            <a:t>,</a:t>
          </a:r>
          <a:r>
            <a:rPr lang="en-GB" sz="1200" kern="1200" dirty="0">
              <a:solidFill>
                <a:schemeClr val="bg1"/>
              </a:solidFill>
            </a:rPr>
            <a:t>00</a:t>
          </a:r>
        </a:p>
      </dsp:txBody>
      <dsp:txXfrm>
        <a:off x="3541946" y="1786055"/>
        <a:ext cx="1155780" cy="1039445"/>
      </dsp:txXfrm>
    </dsp:sp>
    <dsp:sp modelId="{73F305AC-CFDC-45B1-8AB8-6FABD1C99179}">
      <dsp:nvSpPr>
        <dsp:cNvPr id="0" name=""/>
        <dsp:cNvSpPr/>
      </dsp:nvSpPr>
      <dsp:spPr>
        <a:xfrm>
          <a:off x="3629879" y="-101085"/>
          <a:ext cx="979913" cy="102676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solidFill>
                <a:schemeClr val="bg1"/>
              </a:solidFill>
            </a:rPr>
            <a:t>Коришћење роба и услуга </a:t>
          </a:r>
          <a:r>
            <a:rPr lang="en-US" sz="800" kern="1200" dirty="0">
              <a:solidFill>
                <a:schemeClr val="bg1"/>
              </a:solidFill>
            </a:rPr>
            <a:t>507</a:t>
          </a:r>
          <a:r>
            <a:rPr lang="en-GB" sz="800" kern="1200" dirty="0">
              <a:solidFill>
                <a:schemeClr val="bg1"/>
              </a:solidFill>
            </a:rPr>
            <a:t>.883.500,00</a:t>
          </a:r>
          <a:r>
            <a:rPr lang="ru-RU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3773384" y="49281"/>
        <a:ext cx="692903" cy="726029"/>
      </dsp:txXfrm>
    </dsp:sp>
    <dsp:sp modelId="{A14630AA-C1BD-4A7E-B665-0A7C9B6C19C9}">
      <dsp:nvSpPr>
        <dsp:cNvPr id="0" name=""/>
        <dsp:cNvSpPr/>
      </dsp:nvSpPr>
      <dsp:spPr>
        <a:xfrm>
          <a:off x="4747500" y="295925"/>
          <a:ext cx="970594" cy="955986"/>
        </a:xfrm>
        <a:prstGeom prst="ellipse">
          <a:avLst/>
        </a:prstGeom>
        <a:solidFill>
          <a:schemeClr val="accent3">
            <a:hueOff val="47619"/>
            <a:satOff val="-5344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Дотације и трансфери 1</a:t>
          </a:r>
          <a:r>
            <a:rPr lang="en-US" sz="800" kern="1200" dirty="0">
              <a:solidFill>
                <a:schemeClr val="bg1"/>
              </a:solidFill>
            </a:rPr>
            <a:t>32</a:t>
          </a:r>
          <a:r>
            <a:rPr lang="en-GB" sz="800" kern="1200" dirty="0">
              <a:solidFill>
                <a:schemeClr val="bg1"/>
              </a:solidFill>
            </a:rPr>
            <a:t>.570.</a:t>
          </a:r>
          <a:r>
            <a:rPr lang="sr-Cyrl-RS" sz="800" kern="1200" dirty="0">
              <a:solidFill>
                <a:schemeClr val="bg1"/>
              </a:solidFill>
            </a:rPr>
            <a:t>000</a:t>
          </a:r>
          <a:r>
            <a:rPr lang="en-GB" sz="800" kern="1200" dirty="0">
              <a:solidFill>
                <a:schemeClr val="bg1"/>
              </a:solidFill>
            </a:rPr>
            <a:t>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4889640" y="435926"/>
        <a:ext cx="686314" cy="675984"/>
      </dsp:txXfrm>
    </dsp:sp>
    <dsp:sp modelId="{E43F7264-94BE-4E7E-8A98-A0D70BB3AF06}">
      <dsp:nvSpPr>
        <dsp:cNvPr id="0" name=""/>
        <dsp:cNvSpPr/>
      </dsp:nvSpPr>
      <dsp:spPr>
        <a:xfrm>
          <a:off x="5392024" y="1282236"/>
          <a:ext cx="1057243" cy="876847"/>
        </a:xfrm>
        <a:prstGeom prst="ellipse">
          <a:avLst/>
        </a:prstGeom>
        <a:solidFill>
          <a:schemeClr val="accent3">
            <a:hueOff val="95237"/>
            <a:satOff val="-10687"/>
            <a:lumOff val="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Расходи за запослене </a:t>
          </a:r>
          <a:r>
            <a:rPr lang="en-US" sz="800" kern="1200" dirty="0">
              <a:solidFill>
                <a:schemeClr val="bg1"/>
              </a:solidFill>
            </a:rPr>
            <a:t>360</a:t>
          </a:r>
          <a:r>
            <a:rPr lang="en-GB" sz="800" kern="1200" dirty="0">
              <a:solidFill>
                <a:schemeClr val="bg1"/>
              </a:solidFill>
            </a:rPr>
            <a:t>.140.0</a:t>
          </a:r>
          <a:r>
            <a:rPr lang="sr-Cyrl-RS" sz="800" kern="1200" dirty="0">
              <a:solidFill>
                <a:schemeClr val="bg1"/>
              </a:solidFill>
            </a:rPr>
            <a:t>00,00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5546854" y="1410647"/>
        <a:ext cx="747583" cy="620025"/>
      </dsp:txXfrm>
    </dsp:sp>
    <dsp:sp modelId="{115526CD-270E-4C52-A164-15F2B6F9FE39}">
      <dsp:nvSpPr>
        <dsp:cNvPr id="0" name=""/>
        <dsp:cNvSpPr/>
      </dsp:nvSpPr>
      <dsp:spPr>
        <a:xfrm>
          <a:off x="5477124" y="2463109"/>
          <a:ext cx="887042" cy="855574"/>
        </a:xfrm>
        <a:prstGeom prst="ellipse">
          <a:avLst/>
        </a:prstGeom>
        <a:solidFill>
          <a:schemeClr val="accent3">
            <a:hueOff val="142856"/>
            <a:satOff val="-16031"/>
            <a:lumOff val="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Социјална помоћ динара </a:t>
          </a:r>
          <a:r>
            <a:rPr lang="en-US" sz="800" kern="1200" dirty="0">
              <a:solidFill>
                <a:schemeClr val="bg1"/>
              </a:solidFill>
            </a:rPr>
            <a:t>42</a:t>
          </a:r>
          <a:r>
            <a:rPr lang="sr-Cyrl-RS" sz="800" kern="1200" dirty="0">
              <a:solidFill>
                <a:schemeClr val="bg1"/>
              </a:solidFill>
            </a:rPr>
            <a:t>.</a:t>
          </a:r>
          <a:r>
            <a:rPr lang="en-US" sz="800" kern="1200" dirty="0">
              <a:solidFill>
                <a:schemeClr val="bg1"/>
              </a:solidFill>
            </a:rPr>
            <a:t>700</a:t>
          </a:r>
          <a:r>
            <a:rPr lang="sr-Cyrl-RS" sz="800" kern="1200" dirty="0">
              <a:solidFill>
                <a:schemeClr val="bg1"/>
              </a:solidFill>
            </a:rPr>
            <a:t>.000,00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5607028" y="2588405"/>
        <a:ext cx="627234" cy="604982"/>
      </dsp:txXfrm>
    </dsp:sp>
    <dsp:sp modelId="{5101AD7C-EA94-402A-A388-0FD916639D60}">
      <dsp:nvSpPr>
        <dsp:cNvPr id="0" name=""/>
        <dsp:cNvSpPr/>
      </dsp:nvSpPr>
      <dsp:spPr>
        <a:xfrm>
          <a:off x="4748104" y="3369329"/>
          <a:ext cx="981083" cy="875067"/>
        </a:xfrm>
        <a:prstGeom prst="ellipse">
          <a:avLst/>
        </a:prstGeom>
        <a:solidFill>
          <a:schemeClr val="accent3">
            <a:hueOff val="190475"/>
            <a:satOff val="-21374"/>
            <a:lumOff val="36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Субвенције </a:t>
          </a:r>
          <a:r>
            <a:rPr lang="en-US" sz="800" kern="1200" dirty="0">
              <a:solidFill>
                <a:schemeClr val="bg1"/>
              </a:solidFill>
            </a:rPr>
            <a:t>50</a:t>
          </a:r>
          <a:r>
            <a:rPr lang="en-GB" sz="800" kern="1200" dirty="0">
              <a:solidFill>
                <a:schemeClr val="bg1"/>
              </a:solidFill>
            </a:rPr>
            <a:t>.000.</a:t>
          </a:r>
          <a:r>
            <a:rPr lang="sr-Cyrl-RS" sz="800" kern="1200" dirty="0">
              <a:solidFill>
                <a:schemeClr val="bg1"/>
              </a:solidFill>
            </a:rPr>
            <a:t>0</a:t>
          </a:r>
          <a:r>
            <a:rPr lang="en-GB" sz="800" kern="1200" dirty="0">
              <a:solidFill>
                <a:schemeClr val="bg1"/>
              </a:solidFill>
            </a:rPr>
            <a:t>00,00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4891780" y="3497480"/>
        <a:ext cx="693731" cy="618765"/>
      </dsp:txXfrm>
    </dsp:sp>
    <dsp:sp modelId="{D19ADD6D-9F0A-4766-B637-BB2D5495A9BB}">
      <dsp:nvSpPr>
        <dsp:cNvPr id="0" name=""/>
        <dsp:cNvSpPr/>
      </dsp:nvSpPr>
      <dsp:spPr>
        <a:xfrm>
          <a:off x="3662615" y="3771473"/>
          <a:ext cx="914441" cy="855574"/>
        </a:xfrm>
        <a:prstGeom prst="ellipse">
          <a:avLst/>
        </a:prstGeom>
        <a:solidFill>
          <a:schemeClr val="accent3">
            <a:hueOff val="238094"/>
            <a:satOff val="-26718"/>
            <a:lumOff val="45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Остали расходи 5</a:t>
          </a:r>
          <a:r>
            <a:rPr lang="en-US" sz="800" kern="1200" dirty="0">
              <a:solidFill>
                <a:schemeClr val="bg1"/>
              </a:solidFill>
            </a:rPr>
            <a:t>7</a:t>
          </a:r>
          <a:r>
            <a:rPr lang="en-GB" sz="800" kern="1200" dirty="0">
              <a:solidFill>
                <a:schemeClr val="bg1"/>
              </a:solidFill>
            </a:rPr>
            <a:t>.519.0</a:t>
          </a:r>
          <a:r>
            <a:rPr lang="sr-Cyrl-RS" sz="800" kern="1200" dirty="0">
              <a:solidFill>
                <a:schemeClr val="bg1"/>
              </a:solidFill>
            </a:rPr>
            <a:t>00</a:t>
          </a:r>
          <a:r>
            <a:rPr lang="en-GB" sz="800" kern="1200" dirty="0">
              <a:solidFill>
                <a:schemeClr val="bg1"/>
              </a:solidFill>
            </a:rPr>
            <a:t>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3796532" y="3896769"/>
        <a:ext cx="646607" cy="604982"/>
      </dsp:txXfrm>
    </dsp:sp>
    <dsp:sp modelId="{4F05B281-B6DB-45BB-A427-1BF92AADC139}">
      <dsp:nvSpPr>
        <dsp:cNvPr id="0" name=""/>
        <dsp:cNvSpPr/>
      </dsp:nvSpPr>
      <dsp:spPr>
        <a:xfrm>
          <a:off x="2516811" y="3376095"/>
          <a:ext cx="980127" cy="923084"/>
        </a:xfrm>
        <a:prstGeom prst="ellipse">
          <a:avLst/>
        </a:prstGeom>
        <a:solidFill>
          <a:schemeClr val="accent3">
            <a:hueOff val="285712"/>
            <a:satOff val="-32061"/>
            <a:lumOff val="54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Средства резерве </a:t>
          </a:r>
          <a:r>
            <a:rPr lang="en-US" sz="800" kern="1200" dirty="0">
              <a:solidFill>
                <a:schemeClr val="bg1"/>
              </a:solidFill>
            </a:rPr>
            <a:t>22</a:t>
          </a:r>
          <a:r>
            <a:rPr lang="en-GB" sz="800" kern="1200" dirty="0">
              <a:solidFill>
                <a:schemeClr val="bg1"/>
              </a:solidFill>
            </a:rPr>
            <a:t>.769.500,00</a:t>
          </a:r>
        </a:p>
      </dsp:txBody>
      <dsp:txXfrm>
        <a:off x="2660347" y="3511278"/>
        <a:ext cx="693055" cy="652718"/>
      </dsp:txXfrm>
    </dsp:sp>
    <dsp:sp modelId="{2D6C03BD-4023-431E-84F6-C080A9961C8A}">
      <dsp:nvSpPr>
        <dsp:cNvPr id="0" name=""/>
        <dsp:cNvSpPr/>
      </dsp:nvSpPr>
      <dsp:spPr>
        <a:xfrm>
          <a:off x="1972887" y="2453216"/>
          <a:ext cx="990270" cy="966247"/>
        </a:xfrm>
        <a:prstGeom prst="ellipse">
          <a:avLst/>
        </a:prstGeom>
        <a:solidFill>
          <a:schemeClr val="accent3">
            <a:hueOff val="333331"/>
            <a:satOff val="-37405"/>
            <a:lumOff val="64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Капитални издаци </a:t>
          </a:r>
          <a:r>
            <a:rPr lang="en-US" sz="800" kern="1200" dirty="0">
              <a:solidFill>
                <a:schemeClr val="bg1"/>
              </a:solidFill>
            </a:rPr>
            <a:t>233</a:t>
          </a:r>
          <a:r>
            <a:rPr lang="en-GB" sz="800" kern="1200" dirty="0">
              <a:solidFill>
                <a:schemeClr val="bg1"/>
              </a:solidFill>
            </a:rPr>
            <a:t>.417.000,00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2117909" y="2594720"/>
        <a:ext cx="700226" cy="683239"/>
      </dsp:txXfrm>
    </dsp:sp>
    <dsp:sp modelId="{F9E40158-D150-4590-915A-525B2EECA814}">
      <dsp:nvSpPr>
        <dsp:cNvPr id="0" name=""/>
        <dsp:cNvSpPr/>
      </dsp:nvSpPr>
      <dsp:spPr>
        <a:xfrm>
          <a:off x="1780332" y="1197150"/>
          <a:ext cx="1077390" cy="1047019"/>
        </a:xfrm>
        <a:prstGeom prst="ellipse">
          <a:avLst/>
        </a:prstGeom>
        <a:solidFill>
          <a:schemeClr val="accent3">
            <a:hueOff val="380950"/>
            <a:satOff val="-42748"/>
            <a:lumOff val="73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Издаци за отплату главнице и </a:t>
          </a:r>
          <a:r>
            <a:rPr lang="sr-Cyrl-RS" sz="800" kern="1200" dirty="0" err="1">
              <a:solidFill>
                <a:schemeClr val="bg1"/>
              </a:solidFill>
            </a:rPr>
            <a:t>наб</a:t>
          </a:r>
          <a:r>
            <a:rPr lang="sr-Cyrl-RS" sz="800" kern="1200" dirty="0">
              <a:solidFill>
                <a:schemeClr val="bg1"/>
              </a:solidFill>
            </a:rPr>
            <a:t>. финанс. Имовине 0,00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1938112" y="1350482"/>
        <a:ext cx="761830" cy="740355"/>
      </dsp:txXfrm>
    </dsp:sp>
    <dsp:sp modelId="{05209CE9-8C46-4F78-ABF5-9C4D887CE0E4}">
      <dsp:nvSpPr>
        <dsp:cNvPr id="0" name=""/>
        <dsp:cNvSpPr/>
      </dsp:nvSpPr>
      <dsp:spPr>
        <a:xfrm>
          <a:off x="2560835" y="388639"/>
          <a:ext cx="892080" cy="770558"/>
        </a:xfrm>
        <a:prstGeom prst="ellipse">
          <a:avLst/>
        </a:prstGeom>
        <a:solidFill>
          <a:schemeClr val="accent3">
            <a:hueOff val="428568"/>
            <a:satOff val="-48092"/>
            <a:lumOff val="82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Отплата камата </a:t>
          </a:r>
          <a:r>
            <a:rPr lang="en-US" sz="800" kern="1200" dirty="0">
              <a:solidFill>
                <a:schemeClr val="bg1"/>
              </a:solidFill>
            </a:rPr>
            <a:t>18.001.000</a:t>
          </a:r>
          <a:r>
            <a:rPr lang="sr-Cyrl-RS" sz="800" kern="1200" dirty="0">
              <a:solidFill>
                <a:schemeClr val="bg1"/>
              </a:solidFill>
            </a:rPr>
            <a:t>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2691477" y="501485"/>
        <a:ext cx="630796" cy="544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897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28/5/2025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897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28/5/2025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04" tIns="45752" rIns="91504" bIns="457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689516"/>
            <a:ext cx="5393690" cy="4442699"/>
          </a:xfrm>
          <a:prstGeom prst="rect">
            <a:avLst/>
          </a:prstGeom>
        </p:spPr>
        <p:txBody>
          <a:bodyPr vert="horz" lIns="91504" tIns="45752" rIns="91504" bIns="457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8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96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63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6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28/5/2025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28/5/2025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28/5/2025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28/5/2025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28/5/2025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28/5/2025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28/5/2025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28/5/2025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28/5/2025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28/5/2025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28/5/2025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28/5/2025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0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28/5/2025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28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28/5/2025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9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28/5/2025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801" r:id="rId13"/>
    <p:sldLayoutId id="2147483907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171507/money-pot-by-gnokii-171507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60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62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64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6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8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70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96D0B2-16B7-4356-BD71-E1179A00D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18" y="735106"/>
            <a:ext cx="7540322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alt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ОПШТИНА КАЊИЖА</a:t>
            </a:r>
            <a:br>
              <a:rPr lang="en-US" alt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6" name="Content Placeholder 55">
            <a:extLst>
              <a:ext uri="{FF2B5EF4-FFF2-40B4-BE49-F238E27FC236}">
                <a16:creationId xmlns:a16="http://schemas.microsoft.com/office/drawing/2014/main" id="{FF7A5285-4E3C-CF58-0C99-14A489940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3011" y="4870824"/>
            <a:ext cx="7504463" cy="14582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ГРАЂАНСКИ ВОДИЧ КРОЗ ОДЛУКУ О БУЏЕТУ ЗА 202</a:t>
            </a:r>
            <a:r>
              <a:rPr lang="sr-Latn-RS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</a:t>
            </a:r>
            <a:r>
              <a:rPr lang="en-US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ГОДИНУ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B2D17-C8DE-49A8-85B7-8CD3B7542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46837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75FB0A07-249F-4345-993B-6AB4700608B8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292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FD4C45-700C-46DE-9483-97BA6716B6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573"/>
                    </a14:imgEffect>
                    <a14:imgEffect>
                      <a14:saturation sa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80" r="5541" b="-1"/>
          <a:stretch>
            <a:fillRect/>
          </a:stretch>
        </p:blipFill>
        <p:spPr>
          <a:xfrm>
            <a:off x="90488" y="68263"/>
            <a:ext cx="8963025" cy="672147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206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6" name="Slide Number Placeholder 25" hidden="1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00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708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28699" y="294538"/>
            <a:ext cx="7421963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kern="120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САДРЖАЈ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5" y="1590742"/>
            <a:ext cx="7926187" cy="5078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Увод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финансира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Како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настаје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општине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Појам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учествује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у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буџетском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процесу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основу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чега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доноси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Како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пуни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општинска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каса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приходи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примања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Структура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планираних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прихода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примања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202</a:t>
            </a:r>
            <a:r>
              <a:rPr lang="sr-Latn-R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годину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троше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јавна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средства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издаци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Структура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планираних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издатака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202</a:t>
            </a:r>
            <a:r>
              <a:rPr lang="sr-Latn-R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годину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програмима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расподељени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директним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индиректним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буџетским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корисницима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Cyrl-RS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Појам родно одговорног буџетирања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89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52607"/>
            <a:ext cx="838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	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Драги суграђани и </a:t>
            </a:r>
            <a:r>
              <a:rPr lang="sr-Cyrl-R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суграђанке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Основна сврха документа који је пред вама јесте да на што једноставнији и разумљивији начин објасни у које сврхе се користе јавни ресурси да би се задовољиле потребе грађана.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Грађански буџет представља сажет и јасан приказ Одлуке о буџету општине</a:t>
            </a:r>
            <a:r>
              <a:rPr lang="sr-Latn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Кањижа за 202</a:t>
            </a:r>
            <a:r>
              <a:rPr lang="sr-Latn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годину, која је по својој форми веома обимна и тешка за разумевање због специфичних појмова и класификација које је чине. 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општине, као и о начину планирања, расподеле и трошења буџетских средстава.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Кроз овај транспарентан приступ настојимо да унапредимо разумевање и интересовање наших суграђана за локалне финансије, а у перспективи очекујемо и сарадњу локалне самоуправе и житеља </a:t>
            </a:r>
            <a:r>
              <a:rPr lang="sr-Latn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</a:t>
            </a:r>
            <a:r>
              <a:rPr lang="sr-Cyrl-R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њиже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у заједничком постављању циљева, дефинисању приоритета и планирању развоја наше општине.</a:t>
            </a:r>
            <a:endParaRPr lang="sr-Cyrl-R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sr-Cyrl-RS" dirty="0"/>
          </a:p>
          <a:p>
            <a:pPr algn="r"/>
            <a:r>
              <a:rPr lang="sr-Cyrl-RS" dirty="0"/>
              <a:t>Роберт </a:t>
            </a:r>
            <a:r>
              <a:rPr lang="sr-Cyrl-RS" dirty="0" err="1"/>
              <a:t>Фејстамер</a:t>
            </a:r>
            <a:endParaRPr lang="sr-Cyrl-RS" dirty="0"/>
          </a:p>
          <a:p>
            <a:pPr algn="r"/>
            <a:r>
              <a:rPr lang="sr-Cyrl-RS" dirty="0"/>
              <a:t>Председник општине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Ко се финансира из буџета?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D7D842-73B9-40A3-ABB2-C428EB32B533}"/>
              </a:ext>
            </a:extLst>
          </p:cNvPr>
          <p:cNvSpPr>
            <a:spLocks/>
          </p:cNvSpPr>
          <p:nvPr/>
        </p:nvSpPr>
        <p:spPr>
          <a:xfrm>
            <a:off x="5949863" y="6046360"/>
            <a:ext cx="1513602" cy="259024"/>
          </a:xfrm>
          <a:prstGeom prst="rect">
            <a:avLst/>
          </a:prstGeom>
        </p:spPr>
        <p:txBody>
          <a:bodyPr/>
          <a:lstStyle/>
          <a:p>
            <a:pPr defTabSz="640080">
              <a:spcAft>
                <a:spcPts val="600"/>
              </a:spcAft>
            </a:pPr>
            <a:fld id="{B6F15528-21DE-4FAA-801E-634DDDAF4B2B}" type="slidenum">
              <a:rPr lang="en-US" sz="126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640080"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8E6BB9E-9E63-4256-A299-A33CF3B2B58A}"/>
              </a:ext>
            </a:extLst>
          </p:cNvPr>
          <p:cNvSpPr txBox="1">
            <a:spLocks noChangeArrowheads="1"/>
          </p:cNvSpPr>
          <p:nvPr/>
        </p:nvSpPr>
        <p:spPr>
          <a:xfrm>
            <a:off x="1625287" y="2615980"/>
            <a:ext cx="2961976" cy="18134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445" defTabSz="146685">
              <a:buNone/>
            </a:pPr>
            <a:r>
              <a:rPr lang="ru-RU" altLang="en-US" sz="1190" b="1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Директни корисници буџетских средстава: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Скупштина општине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Председник општине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Општинско веће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Општинска управа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Правобранилаштво општине</a:t>
            </a:r>
          </a:p>
          <a:p>
            <a:pPr marL="0" indent="4445" defTabSz="146685">
              <a:buNone/>
            </a:pPr>
            <a:endParaRPr lang="ru-RU" altLang="en-US" sz="119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indent="6350" defTabSz="209550">
              <a:buNone/>
            </a:pPr>
            <a:endParaRPr lang="sr-Latn-RS" alt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BCF7F3-A532-4695-8BE1-1BC6CE96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1636" y="2615979"/>
            <a:ext cx="2865032" cy="3430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4445" defTabSz="146685">
              <a:spcBef>
                <a:spcPct val="20000"/>
              </a:spcBef>
            </a:pPr>
            <a:r>
              <a:rPr lang="ru-RU" altLang="en-US" sz="1190" b="1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Индиректни корисници буџетских средстава: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Информациони центар за развој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Библиотека Јожеф Атила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Регионални креативни Атеље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Регионални центар за професионални развој запослених	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Предшколска установа Наши бисери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Центар за пружање услуга социјалне заштите</a:t>
            </a:r>
            <a:endParaRPr lang="ru-RU" altLang="en-US" sz="1190" kern="1200" dirty="0">
              <a:solidFill>
                <a:schemeClr val="tx1"/>
              </a:solidFill>
              <a:highlight>
                <a:srgbClr val="FFFF00"/>
              </a:highlight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Месне заједнице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2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indent="4445" defTabSz="146685">
              <a:spcBef>
                <a:spcPct val="20000"/>
              </a:spcBef>
            </a:pPr>
            <a:endParaRPr lang="ru-RU" altLang="en-US" sz="112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indent="4445" defTabSz="146685">
              <a:spcBef>
                <a:spcPct val="20000"/>
              </a:spcBef>
            </a:pPr>
            <a:endParaRPr lang="ru-RU" altLang="en-US" sz="112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4B072C-B864-4B5A-A0CD-62430F9C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459" y="4362439"/>
            <a:ext cx="2865032" cy="1813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4445" defTabSz="146685">
              <a:spcBef>
                <a:spcPct val="20000"/>
              </a:spcBef>
            </a:pPr>
            <a:r>
              <a:rPr lang="ru-RU" altLang="en-US" sz="119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Остали корисници јавних средстава: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Образовне институције (школе)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Здравствене институције (домови здравља)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Социјалне институције (Центар за социјални рад)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Непрофитне организације (удружења грађана, невладине организације, итд.)</a:t>
            </a:r>
          </a:p>
          <a:p>
            <a:pPr indent="4445" defTabSz="146685">
              <a:spcBef>
                <a:spcPct val="20000"/>
              </a:spcBef>
            </a:pPr>
            <a:endParaRPr lang="ru-RU" altLang="en-US" sz="1120"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indent="4445" defTabSz="146685">
              <a:spcBef>
                <a:spcPct val="20000"/>
              </a:spcBef>
            </a:pPr>
            <a:endParaRPr lang="ru-RU" altLang="en-US" sz="1120"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1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Како настаје буџет општине?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1028699" y="1622744"/>
            <a:ext cx="7293023" cy="51978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БУЏЕТ </a:t>
            </a:r>
            <a:r>
              <a:rPr lang="en-US" sz="1600" dirty="0" err="1"/>
              <a:t>општине</a:t>
            </a:r>
            <a:r>
              <a:rPr lang="en-US" sz="1600" dirty="0"/>
              <a:t> </a:t>
            </a:r>
            <a:r>
              <a:rPr lang="en-US" sz="1600" dirty="0" err="1"/>
              <a:t>је</a:t>
            </a:r>
            <a:r>
              <a:rPr lang="en-US" sz="1600" dirty="0"/>
              <a:t> </a:t>
            </a:r>
            <a:r>
              <a:rPr lang="en-US" sz="1600" dirty="0" err="1"/>
              <a:t>правни</a:t>
            </a:r>
            <a:r>
              <a:rPr lang="en-US" sz="1600" dirty="0"/>
              <a:t> </a:t>
            </a:r>
            <a:r>
              <a:rPr lang="en-US" sz="1600" dirty="0" err="1"/>
              <a:t>документ</a:t>
            </a:r>
            <a:r>
              <a:rPr lang="en-US" sz="1600" dirty="0"/>
              <a:t> </a:t>
            </a:r>
            <a:r>
              <a:rPr lang="en-US" sz="1600" dirty="0" err="1"/>
              <a:t>који</a:t>
            </a:r>
            <a:r>
              <a:rPr lang="en-US" sz="1600" dirty="0"/>
              <a:t> </a:t>
            </a:r>
            <a:r>
              <a:rPr lang="en-US" sz="1600" dirty="0" err="1"/>
              <a:t>утврђује</a:t>
            </a:r>
            <a:r>
              <a:rPr lang="en-US" sz="1600" dirty="0"/>
              <a:t> </a:t>
            </a:r>
            <a:r>
              <a:rPr lang="en-US" sz="1600" dirty="0" err="1"/>
              <a:t>план</a:t>
            </a:r>
            <a:r>
              <a:rPr lang="en-US" sz="1600" dirty="0"/>
              <a:t> </a:t>
            </a:r>
            <a:r>
              <a:rPr lang="en-US" sz="1600" dirty="0" err="1"/>
              <a:t>прихода</a:t>
            </a:r>
            <a:r>
              <a:rPr lang="en-US" sz="1600" dirty="0"/>
              <a:t> и </a:t>
            </a:r>
            <a:r>
              <a:rPr lang="en-US" sz="1600" dirty="0" err="1"/>
              <a:t>примања</a:t>
            </a:r>
            <a:r>
              <a:rPr lang="en-US" sz="1600" dirty="0"/>
              <a:t> и </a:t>
            </a:r>
            <a:r>
              <a:rPr lang="en-US" sz="1600" dirty="0" err="1"/>
              <a:t>расхода</a:t>
            </a:r>
            <a:r>
              <a:rPr lang="en-US" sz="1600" dirty="0"/>
              <a:t> и </a:t>
            </a:r>
            <a:r>
              <a:rPr lang="en-US" sz="1600" dirty="0" err="1"/>
              <a:t>издатака</a:t>
            </a:r>
            <a:r>
              <a:rPr lang="en-US" sz="1600" dirty="0"/>
              <a:t> </a:t>
            </a:r>
            <a:r>
              <a:rPr lang="en-US" sz="1600" dirty="0" err="1"/>
              <a:t>општине</a:t>
            </a:r>
            <a:r>
              <a:rPr lang="en-US" sz="1600" dirty="0"/>
              <a:t> </a:t>
            </a:r>
            <a:r>
              <a:rPr lang="en-US" sz="1600" dirty="0" err="1"/>
              <a:t>за</a:t>
            </a:r>
            <a:r>
              <a:rPr lang="en-US" sz="1600" dirty="0"/>
              <a:t> </a:t>
            </a:r>
            <a:r>
              <a:rPr lang="en-US" sz="1600" dirty="0" err="1"/>
              <a:t>буџетску</a:t>
            </a:r>
            <a:r>
              <a:rPr lang="en-US" sz="1600" dirty="0"/>
              <a:t>, </a:t>
            </a:r>
            <a:r>
              <a:rPr lang="en-US" sz="1600" dirty="0" err="1"/>
              <a:t>односно</a:t>
            </a:r>
            <a:r>
              <a:rPr lang="en-US" sz="1600" dirty="0"/>
              <a:t> </a:t>
            </a:r>
            <a:r>
              <a:rPr lang="en-US" sz="1600" dirty="0" err="1"/>
              <a:t>календарску</a:t>
            </a:r>
            <a:r>
              <a:rPr lang="en-US" sz="1600" dirty="0"/>
              <a:t> </a:t>
            </a:r>
            <a:r>
              <a:rPr lang="en-US" sz="1600" dirty="0" err="1"/>
              <a:t>годину</a:t>
            </a:r>
            <a:r>
              <a:rPr lang="en-US" sz="1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То</a:t>
            </a:r>
            <a:r>
              <a:rPr lang="en-US" sz="1600" dirty="0"/>
              <a:t> </a:t>
            </a:r>
            <a:r>
              <a:rPr lang="en-US" sz="1600" dirty="0" err="1"/>
              <a:t>значи</a:t>
            </a:r>
            <a:r>
              <a:rPr lang="en-US" sz="1600" dirty="0"/>
              <a:t> </a:t>
            </a:r>
            <a:r>
              <a:rPr lang="en-US" sz="1600" dirty="0" err="1"/>
              <a:t>да</a:t>
            </a:r>
            <a:r>
              <a:rPr lang="en-US" sz="1600" dirty="0"/>
              <a:t> </a:t>
            </a:r>
            <a:r>
              <a:rPr lang="en-US" sz="1600" dirty="0" err="1"/>
              <a:t>овај</a:t>
            </a:r>
            <a:r>
              <a:rPr lang="en-US" sz="1600" dirty="0"/>
              <a:t> </a:t>
            </a:r>
            <a:r>
              <a:rPr lang="en-US" sz="1600" dirty="0" err="1"/>
              <a:t>документ</a:t>
            </a:r>
            <a:r>
              <a:rPr lang="en-US" sz="1600" dirty="0"/>
              <a:t> </a:t>
            </a:r>
            <a:r>
              <a:rPr lang="en-US" sz="1600" dirty="0" err="1"/>
              <a:t>представља</a:t>
            </a:r>
            <a:r>
              <a:rPr lang="en-US" sz="1600" dirty="0"/>
              <a:t> </a:t>
            </a:r>
            <a:r>
              <a:rPr lang="en-US" sz="1600" dirty="0" err="1"/>
              <a:t>предвиђање</a:t>
            </a:r>
            <a:r>
              <a:rPr lang="en-US" sz="1600" dirty="0"/>
              <a:t> </a:t>
            </a:r>
            <a:r>
              <a:rPr lang="en-US" sz="1600" dirty="0" err="1"/>
              <a:t>колико</a:t>
            </a:r>
            <a:r>
              <a:rPr lang="en-US" sz="1600" dirty="0"/>
              <a:t> </a:t>
            </a:r>
            <a:r>
              <a:rPr lang="en-US" sz="1600" dirty="0" err="1"/>
              <a:t>ће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новца</a:t>
            </a:r>
            <a:r>
              <a:rPr lang="en-US" sz="1600" dirty="0"/>
              <a:t> </a:t>
            </a:r>
            <a:r>
              <a:rPr lang="en-US" sz="1600" dirty="0" err="1"/>
              <a:t>од</a:t>
            </a:r>
            <a:r>
              <a:rPr lang="en-US" sz="1600" dirty="0"/>
              <a:t> </a:t>
            </a:r>
            <a:r>
              <a:rPr lang="en-US" sz="1600" dirty="0" err="1"/>
              <a:t>грађана</a:t>
            </a:r>
            <a:r>
              <a:rPr lang="en-US" sz="1600" dirty="0"/>
              <a:t> и </a:t>
            </a:r>
            <a:r>
              <a:rPr lang="en-US" sz="1600" dirty="0" err="1"/>
              <a:t>привреде</a:t>
            </a:r>
            <a:r>
              <a:rPr lang="en-US" sz="1600" dirty="0"/>
              <a:t> у </a:t>
            </a:r>
            <a:r>
              <a:rPr lang="en-US" sz="1600" dirty="0" err="1"/>
              <a:t>току</a:t>
            </a:r>
            <a:r>
              <a:rPr lang="en-US" sz="1600" dirty="0"/>
              <a:t> </a:t>
            </a:r>
            <a:r>
              <a:rPr lang="en-US" sz="1600" dirty="0" err="1"/>
              <a:t>једне</a:t>
            </a:r>
            <a:r>
              <a:rPr lang="en-US" sz="1600" dirty="0"/>
              <a:t> </a:t>
            </a:r>
            <a:r>
              <a:rPr lang="en-US" sz="1600" dirty="0" err="1"/>
              <a:t>године</a:t>
            </a:r>
            <a:r>
              <a:rPr lang="en-US" sz="1600" dirty="0"/>
              <a:t> </a:t>
            </a:r>
            <a:r>
              <a:rPr lang="en-US" sz="1600" dirty="0" err="1"/>
              <a:t>прикупити</a:t>
            </a:r>
            <a:r>
              <a:rPr lang="en-US" sz="1600" dirty="0"/>
              <a:t> и </a:t>
            </a:r>
            <a:r>
              <a:rPr lang="en-US" sz="1600" dirty="0" err="1"/>
              <a:t>на</a:t>
            </a:r>
            <a:r>
              <a:rPr lang="en-US" sz="1600" dirty="0"/>
              <a:t> </a:t>
            </a:r>
            <a:r>
              <a:rPr lang="en-US" sz="1600" dirty="0" err="1"/>
              <a:t>који</a:t>
            </a:r>
            <a:r>
              <a:rPr lang="en-US" sz="1600" dirty="0"/>
              <a:t> </a:t>
            </a:r>
            <a:r>
              <a:rPr lang="en-US" sz="1600" dirty="0" err="1"/>
              <a:t>начин</a:t>
            </a:r>
            <a:r>
              <a:rPr lang="en-US" sz="1600" dirty="0"/>
              <a:t> </a:t>
            </a:r>
            <a:r>
              <a:rPr lang="en-US" sz="1600" dirty="0" err="1"/>
              <a:t>ће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тај</a:t>
            </a:r>
            <a:r>
              <a:rPr lang="en-US" sz="1600" dirty="0"/>
              <a:t> </a:t>
            </a:r>
            <a:r>
              <a:rPr lang="en-US" sz="1600" dirty="0" err="1"/>
              <a:t>новац</a:t>
            </a:r>
            <a:r>
              <a:rPr lang="en-US" sz="1600" dirty="0"/>
              <a:t> </a:t>
            </a:r>
            <a:r>
              <a:rPr lang="en-US" sz="1600" dirty="0" err="1"/>
              <a:t>трошити</a:t>
            </a:r>
            <a:r>
              <a:rPr lang="en-US" sz="1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Из</a:t>
            </a:r>
            <a:r>
              <a:rPr lang="en-US" sz="1600" dirty="0"/>
              <a:t> </a:t>
            </a:r>
            <a:r>
              <a:rPr lang="en-US" sz="1600" dirty="0" err="1"/>
              <a:t>општинског</a:t>
            </a:r>
            <a:r>
              <a:rPr lang="en-US" sz="1600" dirty="0"/>
              <a:t> </a:t>
            </a:r>
            <a:r>
              <a:rPr lang="en-US" sz="1600" dirty="0" err="1"/>
              <a:t>буџета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током</a:t>
            </a:r>
            <a:r>
              <a:rPr lang="en-US" sz="1600" dirty="0"/>
              <a:t> </a:t>
            </a:r>
            <a:r>
              <a:rPr lang="en-US" sz="1600" dirty="0" err="1"/>
              <a:t>године</a:t>
            </a:r>
            <a:r>
              <a:rPr lang="en-US" sz="1600" dirty="0"/>
              <a:t> </a:t>
            </a:r>
            <a:r>
              <a:rPr lang="en-US" sz="1600" dirty="0" err="1"/>
              <a:t>плаћају</a:t>
            </a:r>
            <a:r>
              <a:rPr lang="en-US" sz="1600" dirty="0"/>
              <a:t> </a:t>
            </a:r>
            <a:r>
              <a:rPr lang="en-US" sz="1600" dirty="0" err="1"/>
              <a:t>све</a:t>
            </a:r>
            <a:r>
              <a:rPr lang="en-US" sz="1600" dirty="0"/>
              <a:t> </a:t>
            </a:r>
            <a:r>
              <a:rPr lang="en-US" sz="1600" dirty="0" err="1"/>
              <a:t>обавезе</a:t>
            </a:r>
            <a:r>
              <a:rPr lang="en-US" sz="1600" dirty="0"/>
              <a:t> </a:t>
            </a:r>
            <a:r>
              <a:rPr lang="en-US" sz="1600" dirty="0" err="1"/>
              <a:t>локалне</a:t>
            </a:r>
            <a:r>
              <a:rPr lang="en-US" sz="1600" dirty="0"/>
              <a:t> </a:t>
            </a:r>
            <a:r>
              <a:rPr lang="en-US" sz="1600" dirty="0" err="1"/>
              <a:t>самоуправе</a:t>
            </a:r>
            <a:r>
              <a:rPr lang="en-US" sz="1600" dirty="0"/>
              <a:t>. </a:t>
            </a:r>
            <a:r>
              <a:rPr lang="en-US" sz="1600" dirty="0" err="1"/>
              <a:t>Исто</a:t>
            </a:r>
            <a:r>
              <a:rPr lang="en-US" sz="1600" dirty="0"/>
              <a:t> </a:t>
            </a:r>
            <a:r>
              <a:rPr lang="en-US" sz="1600" dirty="0" err="1"/>
              <a:t>тако</a:t>
            </a:r>
            <a:r>
              <a:rPr lang="en-US" sz="1600" dirty="0"/>
              <a:t> у </a:t>
            </a:r>
            <a:r>
              <a:rPr lang="en-US" sz="1600" dirty="0" err="1"/>
              <a:t>буџет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сливају</a:t>
            </a:r>
            <a:r>
              <a:rPr lang="en-US" sz="1600" dirty="0"/>
              <a:t> </a:t>
            </a:r>
            <a:r>
              <a:rPr lang="en-US" sz="1600" dirty="0" err="1"/>
              <a:t>приходи</a:t>
            </a:r>
            <a:r>
              <a:rPr lang="en-US" sz="1600" dirty="0"/>
              <a:t> </a:t>
            </a:r>
            <a:r>
              <a:rPr lang="en-US" sz="1600" dirty="0" err="1"/>
              <a:t>из</a:t>
            </a:r>
            <a:r>
              <a:rPr lang="en-US" sz="1600" dirty="0"/>
              <a:t> </a:t>
            </a:r>
            <a:r>
              <a:rPr lang="en-US" sz="1600" dirty="0" err="1"/>
              <a:t>којих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подмирују</a:t>
            </a:r>
            <a:r>
              <a:rPr lang="en-US" sz="1600" dirty="0"/>
              <a:t> </a:t>
            </a:r>
            <a:r>
              <a:rPr lang="en-US" sz="1600" dirty="0" err="1"/>
              <a:t>те</a:t>
            </a:r>
            <a:r>
              <a:rPr lang="en-US" sz="1600" dirty="0"/>
              <a:t> </a:t>
            </a:r>
            <a:r>
              <a:rPr lang="en-US" sz="1600" dirty="0" err="1"/>
              <a:t>обавезе</a:t>
            </a:r>
            <a:r>
              <a:rPr lang="en-US" sz="1600" dirty="0"/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Председник</a:t>
            </a:r>
            <a:r>
              <a:rPr lang="en-US" sz="1600" dirty="0"/>
              <a:t> </a:t>
            </a:r>
            <a:r>
              <a:rPr lang="en-US" sz="1600" dirty="0" err="1"/>
              <a:t>општине</a:t>
            </a:r>
            <a:r>
              <a:rPr lang="en-US" sz="1600" dirty="0"/>
              <a:t> и </a:t>
            </a:r>
            <a:r>
              <a:rPr lang="en-US" sz="1600" dirty="0" err="1"/>
              <a:t>локална</a:t>
            </a:r>
            <a:r>
              <a:rPr lang="en-US" sz="1600" dirty="0"/>
              <a:t> </a:t>
            </a:r>
            <a:r>
              <a:rPr lang="en-US" sz="1600" dirty="0" err="1"/>
              <a:t>управа</a:t>
            </a:r>
            <a:r>
              <a:rPr lang="en-US" sz="1600" dirty="0"/>
              <a:t> </a:t>
            </a:r>
            <a:r>
              <a:rPr lang="en-US" sz="1600" dirty="0" err="1"/>
              <a:t>спроводе</a:t>
            </a:r>
            <a:r>
              <a:rPr lang="en-US" sz="1600" dirty="0"/>
              <a:t> </a:t>
            </a:r>
            <a:r>
              <a:rPr lang="en-US" sz="1600" dirty="0" err="1"/>
              <a:t>општинску</a:t>
            </a:r>
            <a:r>
              <a:rPr lang="en-US" sz="1600" dirty="0"/>
              <a:t> </a:t>
            </a:r>
            <a:r>
              <a:rPr lang="en-US" sz="1600" dirty="0" err="1"/>
              <a:t>политику</a:t>
            </a:r>
            <a:r>
              <a:rPr lang="en-US" sz="1600" dirty="0"/>
              <a:t>, а </a:t>
            </a:r>
            <a:r>
              <a:rPr lang="en-US" sz="1600" dirty="0" err="1"/>
              <a:t>главна</a:t>
            </a:r>
            <a:r>
              <a:rPr lang="en-US" sz="1600" dirty="0"/>
              <a:t> </a:t>
            </a:r>
            <a:r>
              <a:rPr lang="en-US" sz="1600" dirty="0" err="1"/>
              <a:t>полуга</a:t>
            </a:r>
            <a:r>
              <a:rPr lang="en-US" sz="1600" dirty="0"/>
              <a:t> </a:t>
            </a:r>
            <a:r>
              <a:rPr lang="en-US" sz="1600" dirty="0" err="1"/>
              <a:t>те</a:t>
            </a:r>
            <a:r>
              <a:rPr lang="en-US" sz="1600" dirty="0"/>
              <a:t> </a:t>
            </a:r>
            <a:r>
              <a:rPr lang="en-US" sz="1600" dirty="0" err="1"/>
              <a:t>политике</a:t>
            </a:r>
            <a:r>
              <a:rPr lang="en-US" sz="1600" dirty="0"/>
              <a:t> и </a:t>
            </a:r>
            <a:r>
              <a:rPr lang="en-US" sz="1600" dirty="0" err="1"/>
              <a:t>развоја</a:t>
            </a:r>
            <a:r>
              <a:rPr lang="en-US" sz="1600" dirty="0"/>
              <a:t> </a:t>
            </a:r>
            <a:r>
              <a:rPr lang="en-US" sz="1600" dirty="0" err="1"/>
              <a:t>је</a:t>
            </a:r>
            <a:r>
              <a:rPr lang="en-US" sz="1600" dirty="0"/>
              <a:t> </a:t>
            </a:r>
            <a:r>
              <a:rPr lang="en-US" sz="1600" dirty="0" err="1"/>
              <a:t>управо</a:t>
            </a:r>
            <a:r>
              <a:rPr lang="en-US" sz="1600" dirty="0"/>
              <a:t> </a:t>
            </a:r>
            <a:r>
              <a:rPr lang="en-US" sz="1600" dirty="0" err="1"/>
              <a:t>буџет</a:t>
            </a:r>
            <a:r>
              <a:rPr lang="en-US" sz="1600" dirty="0"/>
              <a:t> </a:t>
            </a:r>
            <a:r>
              <a:rPr lang="en-US" sz="1600" dirty="0" err="1"/>
              <a:t>општине</a:t>
            </a:r>
            <a:r>
              <a:rPr lang="en-US" sz="1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Приликом</a:t>
            </a:r>
            <a:r>
              <a:rPr lang="en-US" sz="1600" dirty="0"/>
              <a:t> </a:t>
            </a:r>
            <a:r>
              <a:rPr lang="en-US" sz="1600" dirty="0" err="1"/>
              <a:t>дефинисања</a:t>
            </a:r>
            <a:r>
              <a:rPr lang="en-US" sz="1600" dirty="0"/>
              <a:t> </a:t>
            </a:r>
            <a:r>
              <a:rPr lang="en-US" sz="1600" dirty="0" err="1"/>
              <a:t>овог</a:t>
            </a:r>
            <a:r>
              <a:rPr lang="en-US" sz="1600" dirty="0"/>
              <a:t>, </a:t>
            </a:r>
            <a:r>
              <a:rPr lang="en-US" sz="1600" dirty="0" err="1"/>
              <a:t>за</a:t>
            </a:r>
            <a:r>
              <a:rPr lang="en-US" sz="1600" dirty="0"/>
              <a:t> </a:t>
            </a:r>
            <a:r>
              <a:rPr lang="en-US" sz="1600" dirty="0" err="1"/>
              <a:t>општину</a:t>
            </a:r>
            <a:r>
              <a:rPr lang="en-US" sz="1600" dirty="0"/>
              <a:t> </a:t>
            </a:r>
            <a:r>
              <a:rPr lang="en-US" sz="1600" dirty="0" err="1"/>
              <a:t>Кањижа</a:t>
            </a:r>
            <a:r>
              <a:rPr lang="en-US" sz="1600" dirty="0"/>
              <a:t> </a:t>
            </a:r>
            <a:r>
              <a:rPr lang="en-US" sz="1600" dirty="0" err="1"/>
              <a:t>најважнијег</a:t>
            </a:r>
            <a:r>
              <a:rPr lang="en-US" sz="1600" dirty="0"/>
              <a:t> </a:t>
            </a:r>
            <a:r>
              <a:rPr lang="en-US" sz="1600" dirty="0" err="1"/>
              <a:t>документа</a:t>
            </a:r>
            <a:r>
              <a:rPr lang="en-US" sz="1600" dirty="0"/>
              <a:t>, </a:t>
            </a:r>
            <a:r>
              <a:rPr lang="en-US" sz="1600" dirty="0" err="1"/>
              <a:t>руководе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законским</a:t>
            </a:r>
            <a:r>
              <a:rPr lang="en-US" sz="1600" dirty="0"/>
              <a:t> </a:t>
            </a:r>
            <a:r>
              <a:rPr lang="en-US" sz="1600" dirty="0" err="1"/>
              <a:t>оквиром</a:t>
            </a:r>
            <a:r>
              <a:rPr lang="en-US" sz="1600" dirty="0"/>
              <a:t> и </a:t>
            </a:r>
            <a:r>
              <a:rPr lang="en-US" sz="1600" dirty="0" err="1"/>
              <a:t>прописима</a:t>
            </a:r>
            <a:r>
              <a:rPr lang="en-US" sz="1600" dirty="0"/>
              <a:t>, </a:t>
            </a:r>
            <a:r>
              <a:rPr lang="en-US" sz="1600" dirty="0" err="1"/>
              <a:t>стратешким</a:t>
            </a:r>
            <a:r>
              <a:rPr lang="en-US" sz="1600" dirty="0"/>
              <a:t> </a:t>
            </a:r>
            <a:r>
              <a:rPr lang="en-US" sz="1600" dirty="0" err="1"/>
              <a:t>приоритетима</a:t>
            </a:r>
            <a:r>
              <a:rPr lang="en-US" sz="1600" dirty="0"/>
              <a:t> </a:t>
            </a:r>
            <a:r>
              <a:rPr lang="en-US" sz="1600" dirty="0" err="1"/>
              <a:t>развоја</a:t>
            </a:r>
            <a:r>
              <a:rPr lang="en-US" sz="1600" dirty="0"/>
              <a:t> и </a:t>
            </a:r>
            <a:r>
              <a:rPr lang="en-US" sz="1600" dirty="0" err="1"/>
              <a:t>другим</a:t>
            </a:r>
            <a:r>
              <a:rPr lang="en-US" sz="1600" dirty="0"/>
              <a:t> </a:t>
            </a:r>
            <a:r>
              <a:rPr lang="en-US" sz="1600" dirty="0" err="1"/>
              <a:t>елементима</a:t>
            </a:r>
            <a:r>
              <a:rPr lang="en-US" sz="1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Реалност</a:t>
            </a:r>
            <a:r>
              <a:rPr lang="en-US" sz="1600" dirty="0"/>
              <a:t> </a:t>
            </a:r>
            <a:r>
              <a:rPr lang="en-US" sz="1600" dirty="0" err="1"/>
              <a:t>је</a:t>
            </a:r>
            <a:r>
              <a:rPr lang="en-US" sz="1600" dirty="0"/>
              <a:t> </a:t>
            </a:r>
            <a:r>
              <a:rPr lang="en-US" sz="1600" dirty="0" err="1"/>
              <a:t>таква</a:t>
            </a:r>
            <a:r>
              <a:rPr lang="en-US" sz="1600" dirty="0"/>
              <a:t> </a:t>
            </a:r>
            <a:r>
              <a:rPr lang="en-US" sz="1600" dirty="0" err="1"/>
              <a:t>да</a:t>
            </a:r>
            <a:r>
              <a:rPr lang="en-US" sz="1600" dirty="0"/>
              <a:t> </a:t>
            </a:r>
            <a:r>
              <a:rPr lang="en-US" sz="1600" dirty="0" err="1"/>
              <a:t>постоје</a:t>
            </a:r>
            <a:r>
              <a:rPr lang="en-US" sz="1600" dirty="0"/>
              <a:t> </a:t>
            </a:r>
            <a:r>
              <a:rPr lang="en-US" sz="1600" dirty="0" err="1"/>
              <a:t>велике</a:t>
            </a:r>
            <a:r>
              <a:rPr lang="en-US" sz="1600" dirty="0"/>
              <a:t> </a:t>
            </a:r>
            <a:r>
              <a:rPr lang="en-US" sz="1600" dirty="0" err="1"/>
              <a:t>разлике</a:t>
            </a:r>
            <a:r>
              <a:rPr lang="en-US" sz="1600" dirty="0"/>
              <a:t> </a:t>
            </a:r>
            <a:r>
              <a:rPr lang="en-US" sz="1600" dirty="0" err="1"/>
              <a:t>између</a:t>
            </a:r>
            <a:r>
              <a:rPr lang="en-US" sz="1600" dirty="0"/>
              <a:t> </a:t>
            </a:r>
            <a:r>
              <a:rPr lang="en-US" sz="1600" dirty="0" err="1"/>
              <a:t>жеља</a:t>
            </a:r>
            <a:r>
              <a:rPr lang="en-US" sz="1600" dirty="0"/>
              <a:t> и </a:t>
            </a:r>
            <a:r>
              <a:rPr lang="en-US" sz="1600" dirty="0" err="1"/>
              <a:t>могућности</a:t>
            </a:r>
            <a:r>
              <a:rPr lang="en-US" sz="1600" dirty="0"/>
              <a:t>, </a:t>
            </a:r>
            <a:r>
              <a:rPr lang="en-US" sz="1600" dirty="0" err="1"/>
              <a:t>тако</a:t>
            </a:r>
            <a:r>
              <a:rPr lang="en-US" sz="1600" dirty="0"/>
              <a:t> </a:t>
            </a:r>
            <a:r>
              <a:rPr lang="en-US" sz="1600" dirty="0" err="1"/>
              <a:t>да</a:t>
            </a:r>
            <a:r>
              <a:rPr lang="en-US" sz="1600" dirty="0"/>
              <a:t> </a:t>
            </a:r>
            <a:r>
              <a:rPr lang="en-US" sz="1600" dirty="0" err="1"/>
              <a:t>креирање</a:t>
            </a:r>
            <a:r>
              <a:rPr lang="en-US" sz="1600" dirty="0"/>
              <a:t> </a:t>
            </a:r>
            <a:r>
              <a:rPr lang="en-US" sz="1600" dirty="0" err="1"/>
              <a:t>буџета</a:t>
            </a:r>
            <a:r>
              <a:rPr lang="en-US" sz="1600" dirty="0"/>
              <a:t> </a:t>
            </a:r>
            <a:r>
              <a:rPr lang="en-US" sz="1600" dirty="0" err="1"/>
              <a:t>подразумева</a:t>
            </a:r>
            <a:r>
              <a:rPr lang="en-US" sz="1600" dirty="0"/>
              <a:t> </a:t>
            </a:r>
            <a:r>
              <a:rPr lang="en-US" sz="1600" dirty="0" err="1"/>
              <a:t>утврђивање</a:t>
            </a:r>
            <a:r>
              <a:rPr lang="en-US" sz="1600" dirty="0"/>
              <a:t> </a:t>
            </a:r>
            <a:r>
              <a:rPr lang="en-US" sz="1600" dirty="0" err="1"/>
              <a:t>приоритета</a:t>
            </a:r>
            <a:r>
              <a:rPr lang="en-US" sz="1600" dirty="0"/>
              <a:t> и </a:t>
            </a:r>
            <a:r>
              <a:rPr lang="en-US" sz="1600" dirty="0" err="1"/>
              <a:t>прављење</a:t>
            </a:r>
            <a:r>
              <a:rPr lang="en-US" sz="1600" dirty="0"/>
              <a:t> </a:t>
            </a:r>
            <a:r>
              <a:rPr lang="en-US" sz="1600" dirty="0" err="1"/>
              <a:t>компромиса</a:t>
            </a:r>
            <a:r>
              <a:rPr lang="en-US" sz="1600" dirty="0"/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44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RS" b="1" dirty="0"/>
              <a:t>Ко учествује у буџетском процесу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0810501"/>
              </p:ext>
            </p:extLst>
          </p:nvPr>
        </p:nvGraphicFramePr>
        <p:xfrm>
          <a:off x="1524000" y="1397000"/>
          <a:ext cx="6864424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6156176" y="3429000"/>
            <a:ext cx="1535832" cy="134317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200"/>
              <a:t>Грађани и њихова удружења</a:t>
            </a:r>
            <a:endParaRPr lang="en-US" sz="1200" dirty="0"/>
          </a:p>
        </p:txBody>
      </p:sp>
      <p:sp>
        <p:nvSpPr>
          <p:cNvPr id="6" name="Oval 5"/>
          <p:cNvSpPr/>
          <p:nvPr/>
        </p:nvSpPr>
        <p:spPr>
          <a:xfrm>
            <a:off x="5391224" y="5051722"/>
            <a:ext cx="1535832" cy="148719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200"/>
              <a:t>Јавна предузећа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6847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основу чега се доноси буџет</a:t>
            </a:r>
            <a:r>
              <a:rPr lang="en-US" sz="3000" b="1" dirty="0"/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37271349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6950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DC93-D5AD-48B0-BB79-531CB401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180"/>
          </a:xfrm>
        </p:spPr>
        <p:txBody>
          <a:bodyPr>
            <a:normAutofit/>
          </a:bodyPr>
          <a:lstStyle/>
          <a:p>
            <a:r>
              <a:rPr lang="sr-Cyrl-RS" sz="2800" b="1" dirty="0"/>
              <a:t>Како се пуни општинска каса?</a:t>
            </a:r>
            <a:endParaRPr lang="sr-Latn-RS" sz="2800" b="1" dirty="0"/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ECDE529B-766F-4481-821E-386F21BF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1001818"/>
            <a:ext cx="8286808" cy="5570454"/>
          </a:xfrm>
        </p:spPr>
        <p:txBody>
          <a:bodyPr>
            <a:normAutofit/>
          </a:bodyPr>
          <a:lstStyle/>
          <a:p>
            <a:pPr algn="just"/>
            <a:r>
              <a:rPr lang="sr-Cyrl-RS" sz="1700" dirty="0"/>
              <a:t>Укупни </a:t>
            </a:r>
            <a:r>
              <a:rPr lang="sr-Cyrl-RS" sz="1700" b="1" dirty="0"/>
              <a:t>јавни приходи и примања </a:t>
            </a:r>
            <a:r>
              <a:rPr lang="sr-Cyrl-RS" sz="1700" dirty="0"/>
              <a:t>општине Кањижа за 202</a:t>
            </a:r>
            <a:r>
              <a:rPr lang="sr-Latn-RS" sz="1700" dirty="0"/>
              <a:t>5</a:t>
            </a:r>
            <a:r>
              <a:rPr lang="sr-Cyrl-RS" sz="1700" dirty="0"/>
              <a:t>. годину износе</a:t>
            </a:r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r>
              <a:rPr lang="sr-Cyrl-RS" sz="1700" dirty="0"/>
              <a:t>Одлуком о буџету општине  Кањижа за 202</a:t>
            </a:r>
            <a:r>
              <a:rPr lang="sr-Latn-RS" sz="1700" dirty="0"/>
              <a:t>5</a:t>
            </a:r>
            <a:r>
              <a:rPr lang="sr-Cyrl-RS" sz="1700" dirty="0"/>
              <a:t>. годину планирана су средства из буџета општине у износу од</a:t>
            </a:r>
            <a:r>
              <a:rPr lang="en-GB" sz="1700" dirty="0"/>
              <a:t> </a:t>
            </a:r>
            <a:r>
              <a:rPr lang="en-US" sz="1700" dirty="0"/>
              <a:t>1.3</a:t>
            </a:r>
            <a:r>
              <a:rPr lang="sr-Latn-RS" sz="1700" dirty="0"/>
              <a:t>85</a:t>
            </a:r>
            <a:r>
              <a:rPr lang="sr-Cyrl-RS" sz="1700" dirty="0"/>
              <a:t>.</a:t>
            </a:r>
            <a:r>
              <a:rPr lang="en-US" sz="1700" dirty="0"/>
              <a:t>000</a:t>
            </a:r>
            <a:r>
              <a:rPr lang="sr-Cyrl-RS" sz="1700" dirty="0"/>
              <a:t>.</a:t>
            </a:r>
            <a:r>
              <a:rPr lang="en-US" sz="1700" dirty="0"/>
              <a:t>000</a:t>
            </a:r>
            <a:r>
              <a:rPr lang="sr-Cyrl-RS" sz="1700" dirty="0"/>
              <a:t>,</a:t>
            </a:r>
            <a:r>
              <a:rPr lang="en-US" sz="1700" dirty="0"/>
              <a:t>00</a:t>
            </a:r>
            <a:r>
              <a:rPr lang="sr-Cyrl-RS" sz="1700" dirty="0"/>
              <a:t> динара, пренета средства из ранијих година у износу од </a:t>
            </a:r>
            <a:r>
              <a:rPr lang="en-US" sz="1700" dirty="0"/>
              <a:t>4</a:t>
            </a:r>
            <a:r>
              <a:rPr lang="sr-Latn-RS" sz="1700" dirty="0"/>
              <a:t>0</a:t>
            </a:r>
            <a:r>
              <a:rPr lang="en-US" sz="1700" dirty="0"/>
              <a:t>.000.000,00</a:t>
            </a:r>
            <a:r>
              <a:rPr lang="sr-Cyrl-RS" sz="1700" dirty="0"/>
              <a:t> динара и средства из осталих извора у износу од </a:t>
            </a:r>
            <a:r>
              <a:rPr lang="sr-Latn-RS" sz="1700" dirty="0"/>
              <a:t>26</a:t>
            </a:r>
            <a:r>
              <a:rPr lang="sr-Cyrl-RS" sz="1700" dirty="0"/>
              <a:t>.</a:t>
            </a:r>
            <a:r>
              <a:rPr lang="en-US" sz="1700" dirty="0"/>
              <a:t>5</a:t>
            </a:r>
            <a:r>
              <a:rPr lang="sr-Latn-RS" sz="1700" dirty="0"/>
              <a:t>08</a:t>
            </a:r>
            <a:r>
              <a:rPr lang="sr-Cyrl-RS" sz="1700" dirty="0"/>
              <a:t>.</a:t>
            </a:r>
            <a:r>
              <a:rPr lang="en-US" sz="1700" dirty="0"/>
              <a:t>000</a:t>
            </a:r>
            <a:r>
              <a:rPr lang="sr-Cyrl-RS" sz="1700" dirty="0"/>
              <a:t>,00 динара.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E5D0E-B6F3-4167-8B33-0D307B0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846771999"/>
              </p:ext>
            </p:extLst>
          </p:nvPr>
        </p:nvGraphicFramePr>
        <p:xfrm>
          <a:off x="571472" y="4581132"/>
          <a:ext cx="8001056" cy="1623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quals 6">
            <a:extLst>
              <a:ext uri="{FF2B5EF4-FFF2-40B4-BE49-F238E27FC236}">
                <a16:creationId xmlns:a16="http://schemas.microsoft.com/office/drawing/2014/main" id="{CDB27E42-2A8D-4DD4-9160-578F8DDA6D84}"/>
              </a:ext>
            </a:extLst>
          </p:cNvPr>
          <p:cNvSpPr/>
          <p:nvPr/>
        </p:nvSpPr>
        <p:spPr>
          <a:xfrm>
            <a:off x="2609633" y="1735251"/>
            <a:ext cx="1047312" cy="9786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6762BC-F4C2-481D-B9D2-3C8B403BB8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27584" y="1476784"/>
            <a:ext cx="1633564" cy="17527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752DEC-C823-4E33-9B74-2DB6D4AFC9BB}"/>
              </a:ext>
            </a:extLst>
          </p:cNvPr>
          <p:cNvSpPr txBox="1"/>
          <p:nvPr/>
        </p:nvSpPr>
        <p:spPr>
          <a:xfrm>
            <a:off x="3878844" y="1839834"/>
            <a:ext cx="4979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400" b="1" dirty="0">
                <a:solidFill>
                  <a:srgbClr val="FF0000"/>
                </a:solidFill>
              </a:rPr>
              <a:t>1.</a:t>
            </a:r>
            <a:r>
              <a:rPr lang="en-US" sz="4400" b="1" dirty="0">
                <a:solidFill>
                  <a:srgbClr val="FF0000"/>
                </a:solidFill>
              </a:rPr>
              <a:t>4</a:t>
            </a:r>
            <a:r>
              <a:rPr lang="sr-Latn-RS" sz="4400" b="1" dirty="0">
                <a:solidFill>
                  <a:srgbClr val="FF0000"/>
                </a:solidFill>
              </a:rPr>
              <a:t>51</a:t>
            </a:r>
            <a:r>
              <a:rPr lang="sr-Cyrl-RS" sz="4400" b="1" dirty="0">
                <a:solidFill>
                  <a:srgbClr val="FF0000"/>
                </a:solidFill>
              </a:rPr>
              <a:t>.</a:t>
            </a:r>
            <a:r>
              <a:rPr lang="en-US" sz="4400" b="1" dirty="0">
                <a:solidFill>
                  <a:srgbClr val="FF0000"/>
                </a:solidFill>
              </a:rPr>
              <a:t>5</a:t>
            </a:r>
            <a:r>
              <a:rPr lang="sr-Latn-RS" sz="4400" b="1" dirty="0">
                <a:solidFill>
                  <a:srgbClr val="FF0000"/>
                </a:solidFill>
              </a:rPr>
              <a:t>08</a:t>
            </a:r>
            <a:r>
              <a:rPr lang="sr-Cyrl-RS" sz="4400" b="1" dirty="0">
                <a:solidFill>
                  <a:srgbClr val="FF0000"/>
                </a:solidFill>
              </a:rPr>
              <a:t>.</a:t>
            </a:r>
            <a:r>
              <a:rPr lang="en-US" sz="4400" b="1" dirty="0">
                <a:solidFill>
                  <a:srgbClr val="FF0000"/>
                </a:solidFill>
              </a:rPr>
              <a:t>0</a:t>
            </a:r>
            <a:r>
              <a:rPr lang="sr-Cyrl-RS" sz="4400" b="1" dirty="0">
                <a:solidFill>
                  <a:srgbClr val="FF0000"/>
                </a:solidFill>
              </a:rPr>
              <a:t>00,00 </a:t>
            </a:r>
            <a:r>
              <a:rPr lang="sr-Cyrl-RS" sz="3600" b="1" dirty="0"/>
              <a:t>динара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0447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/>
              <a:t>Шта су приходи и примања буџета?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4765765"/>
              </p:ext>
            </p:extLst>
          </p:nvPr>
        </p:nvGraphicFramePr>
        <p:xfrm>
          <a:off x="457200" y="1124748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9" y="247870"/>
            <a:ext cx="8196695" cy="1020893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прихода и примања за 202</a:t>
            </a:r>
            <a:r>
              <a:rPr lang="sr-Latn-RS" sz="3000" b="1" dirty="0"/>
              <a:t>5</a:t>
            </a:r>
            <a:r>
              <a:rPr lang="sr-Cyrl-RS" sz="3000" b="1" dirty="0"/>
              <a:t>. годину</a:t>
            </a:r>
            <a:r>
              <a:rPr lang="en-US" sz="3000" b="1" dirty="0"/>
              <a:t> </a:t>
            </a:r>
            <a:br>
              <a:rPr lang="en-US" sz="3000" b="1" dirty="0"/>
            </a:br>
            <a:r>
              <a:rPr lang="sr-Cyrl-RS" sz="1300" b="1" dirty="0"/>
              <a:t>-без сопствених прихода индиректних корисника-</a:t>
            </a:r>
            <a:endParaRPr lang="en-US" sz="13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87669212"/>
              </p:ext>
            </p:extLst>
          </p:nvPr>
        </p:nvGraphicFramePr>
        <p:xfrm>
          <a:off x="323532" y="1417641"/>
          <a:ext cx="8568951" cy="5303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AF26-CBF3-47D3-B412-DD36193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900" b="1" dirty="0"/>
              <a:t>Структура планираних прихода и примања за 20</a:t>
            </a:r>
            <a:r>
              <a:rPr lang="en-US" sz="2900" b="1" dirty="0"/>
              <a:t>2</a:t>
            </a:r>
            <a:r>
              <a:rPr lang="sr-Latn-RS" sz="2900" b="1" dirty="0"/>
              <a:t>5</a:t>
            </a:r>
            <a:r>
              <a:rPr lang="sr-Cyrl-RS" sz="2900" b="1" dirty="0"/>
              <a:t>. годину</a:t>
            </a:r>
            <a:endParaRPr lang="en-US" sz="29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D690970-CB48-4F14-9964-6D469EC66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987754"/>
              </p:ext>
            </p:extLst>
          </p:nvPr>
        </p:nvGraphicFramePr>
        <p:xfrm>
          <a:off x="1115616" y="1700808"/>
          <a:ext cx="6912768" cy="4439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3F82BF4-2D4D-46FD-8494-2CD82B4125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7513475"/>
              </p:ext>
            </p:extLst>
          </p:nvPr>
        </p:nvGraphicFramePr>
        <p:xfrm>
          <a:off x="1115616" y="1417638"/>
          <a:ext cx="6384032" cy="5137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36164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шта се троше јавна средства</a:t>
            </a:r>
            <a:r>
              <a:rPr lang="en-US" sz="3000" b="1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5195788"/>
          </a:xfrm>
        </p:spPr>
        <p:txBody>
          <a:bodyPr>
            <a:normAutofit lnSpcReduction="10000"/>
          </a:bodyPr>
          <a:lstStyle/>
          <a:p>
            <a:pPr marL="137160" indent="0" algn="just">
              <a:buNone/>
            </a:pPr>
            <a:r>
              <a:rPr lang="sr-Cyrl-RS" sz="1600" dirty="0"/>
              <a:t>	</a:t>
            </a:r>
            <a:r>
              <a:rPr lang="sr-Cyrl-RS" sz="1700" dirty="0"/>
              <a:t>Буџет мора бити у равнотежи, што значи да расходи морају одговарати приходима. Укупни планирани расходи и издаци у 20</a:t>
            </a:r>
            <a:r>
              <a:rPr lang="en-US" sz="1700" dirty="0"/>
              <a:t>2</a:t>
            </a:r>
            <a:r>
              <a:rPr lang="sr-Cyrl-RS" sz="1700" dirty="0"/>
              <a:t>5. години из буџета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endParaRPr lang="sr-Latn-RS" sz="1700" b="1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</a:t>
            </a:r>
            <a:r>
              <a:rPr lang="sr-Cyrl-RS" sz="1700" dirty="0"/>
              <a:t>Расходи представљају све трошкове општине за плате буџетских корисника, набавку роба и услуга, субвенције, дотације и трансфере, социјалну помоћ и остале трошкове које општина обезбеђује без директне и непосредне накнаде. </a:t>
            </a:r>
            <a:endParaRPr lang="vi-VN" sz="17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ИЗДАЦИ</a:t>
            </a:r>
            <a:r>
              <a:rPr lang="sr-Cyrl-RS" sz="17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700" dirty="0"/>
              <a:t>e</a:t>
            </a:r>
            <a:r>
              <a:rPr lang="sr-Cyrl-RS" sz="17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И ИЗДАЦИ </a:t>
            </a:r>
            <a:r>
              <a:rPr lang="sr-Cyrl-RS" sz="1700" dirty="0"/>
              <a:t>морају се исказивати на законом прописан начин, односно морају се исказивати: по </a:t>
            </a:r>
            <a:r>
              <a:rPr lang="sr-Cyrl-RS" sz="1700" i="1" dirty="0"/>
              <a:t>програмима</a:t>
            </a:r>
            <a:r>
              <a:rPr lang="sr-Cyrl-RS" sz="1700" dirty="0"/>
              <a:t> који показују колико се троши за извршавање основних надлежности и стратешких циљева општине; по </a:t>
            </a:r>
            <a:r>
              <a:rPr lang="sr-Cyrl-RS" sz="1700" i="1" dirty="0"/>
              <a:t>основној намени </a:t>
            </a:r>
            <a:r>
              <a:rPr lang="sr-Cyrl-RS" sz="1700" dirty="0"/>
              <a:t>која показује за коју врсту трошка се средства издвајају; по </a:t>
            </a:r>
            <a:r>
              <a:rPr lang="sr-Cyrl-RS" sz="1700" i="1" dirty="0"/>
              <a:t>функцији</a:t>
            </a:r>
            <a:r>
              <a:rPr lang="sr-Cyrl-RS" sz="1700" dirty="0"/>
              <a:t> која показује функционалну намену за одређену област и по </a:t>
            </a:r>
            <a:r>
              <a:rPr lang="sr-Cyrl-RS" sz="1700" i="1" dirty="0"/>
              <a:t>корисницима буџета </a:t>
            </a:r>
            <a:r>
              <a:rPr lang="sr-Cyrl-RS" sz="1700" dirty="0"/>
              <a:t>што показује организацију рада општине.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D6A88A-550B-4306-B111-9817A14514A4}"/>
              </a:ext>
            </a:extLst>
          </p:cNvPr>
          <p:cNvSpPr/>
          <p:nvPr/>
        </p:nvSpPr>
        <p:spPr>
          <a:xfrm>
            <a:off x="2879812" y="2132856"/>
            <a:ext cx="3384376" cy="93610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1,</a:t>
            </a:r>
            <a:r>
              <a:rPr lang="en-US" b="1" dirty="0"/>
              <a:t>4</a:t>
            </a:r>
            <a:r>
              <a:rPr lang="sr-Cyrl-RS" b="1" dirty="0"/>
              <a:t>51</a:t>
            </a:r>
            <a:r>
              <a:rPr lang="sr-Latn-RS" b="1" dirty="0"/>
              <a:t> </a:t>
            </a:r>
            <a:r>
              <a:rPr lang="sr-Cyrl-RS" b="1" dirty="0"/>
              <a:t>милијарди 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8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/>
              <a:t>Шта су расходи и издаци буџета?</a:t>
            </a:r>
            <a:endParaRPr lang="en-US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6012646"/>
              </p:ext>
            </p:extLst>
          </p:nvPr>
        </p:nvGraphicFramePr>
        <p:xfrm>
          <a:off x="457200" y="1129631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расхода и издатака буџета за 20</a:t>
            </a:r>
            <a:r>
              <a:rPr lang="en-US" sz="3000" b="1" dirty="0"/>
              <a:t>2</a:t>
            </a:r>
            <a:r>
              <a:rPr lang="sr-Cyrl-RS" sz="3000" b="1" dirty="0"/>
              <a:t>5. годину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1262351"/>
              </p:ext>
            </p:extLst>
          </p:nvPr>
        </p:nvGraphicFramePr>
        <p:xfrm>
          <a:off x="457200" y="160020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9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/>
              <a:t>Расходи буџета по програмима</a:t>
            </a:r>
            <a:endParaRPr lang="en-US" sz="3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92095"/>
              </p:ext>
            </p:extLst>
          </p:nvPr>
        </p:nvGraphicFramePr>
        <p:xfrm>
          <a:off x="91846" y="980733"/>
          <a:ext cx="8960308" cy="555033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696178">
                  <a:extLst>
                    <a:ext uri="{9D8B030D-6E8A-4147-A177-3AD203B41FA5}">
                      <a16:colId xmlns:a16="http://schemas.microsoft.com/office/drawing/2014/main" val="175490075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826029379"/>
                    </a:ext>
                  </a:extLst>
                </a:gridCol>
                <a:gridCol w="1743850">
                  <a:extLst>
                    <a:ext uri="{9D8B030D-6E8A-4147-A177-3AD203B41FA5}">
                      <a16:colId xmlns:a16="http://schemas.microsoft.com/office/drawing/2014/main" val="2943394881"/>
                    </a:ext>
                  </a:extLst>
                </a:gridCol>
              </a:tblGrid>
              <a:tr h="447100">
                <a:tc>
                  <a:txBody>
                    <a:bodyPr/>
                    <a:lstStyle/>
                    <a:p>
                      <a:pPr algn="ctr"/>
                      <a:r>
                        <a:rPr lang="sr-Cyrl-RS" sz="120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</a:t>
                      </a:r>
                      <a:r>
                        <a:rPr lang="en-US" sz="1200" dirty="0"/>
                        <a:t>25</a:t>
                      </a:r>
                      <a:r>
                        <a:rPr lang="sr-Cyrl-RS" sz="1200" dirty="0"/>
                        <a:t>. годину  (износ у динарима)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/>
                        <a:t>%  буџета по програму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9698"/>
                  </a:ext>
                </a:extLst>
              </a:tr>
              <a:tr h="262879">
                <a:tc>
                  <a:txBody>
                    <a:bodyPr/>
                    <a:lstStyle/>
                    <a:p>
                      <a:r>
                        <a:rPr lang="sr-Cyrl-RS" sz="1200" kern="120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 dirty="0"/>
                        <a:t>1,</a:t>
                      </a:r>
                      <a:r>
                        <a:rPr lang="en-US" sz="1000" dirty="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70337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6,40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6382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906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2,17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87674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825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 dirty="0"/>
                        <a:t>1,</a:t>
                      </a:r>
                      <a:r>
                        <a:rPr lang="en-US" sz="1000" dirty="0"/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39703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1,80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4436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326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3,46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16700"/>
                  </a:ext>
                </a:extLst>
              </a:tr>
              <a:tr h="324868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2,53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4335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8. Предшколско васпитање и образовање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837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 dirty="0"/>
                        <a:t>1</a:t>
                      </a:r>
                      <a:r>
                        <a:rPr lang="en-US" sz="1000" dirty="0"/>
                        <a:t>2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219187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9. Основно образовање и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606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5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55610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/>
                        <a:t>Програм 10. Средње образовање и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685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38964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952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7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73036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1,42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77779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696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7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1417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5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63995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508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797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35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10891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039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446889"/>
                  </a:ext>
                </a:extLst>
              </a:tr>
              <a:tr h="287707">
                <a:tc>
                  <a:txBody>
                    <a:bodyPr/>
                    <a:lstStyle/>
                    <a:p>
                      <a:r>
                        <a:rPr lang="sr-Cyrl-RS" sz="1200" b="0"/>
                        <a:t>Програм 17. Енергетски ефикасност и обновљиви извори енергије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 dirty="0"/>
                        <a:t>0,</a:t>
                      </a:r>
                      <a:r>
                        <a:rPr lang="en-US" sz="1000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78124"/>
                  </a:ext>
                </a:extLst>
              </a:tr>
              <a:tr h="357680">
                <a:tc>
                  <a:txBody>
                    <a:bodyPr/>
                    <a:lstStyle/>
                    <a:p>
                      <a:r>
                        <a:rPr lang="sr-Cyrl-RS" sz="1400"/>
                        <a:t>Укупни расходи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/>
                        <a:t>1.</a:t>
                      </a:r>
                      <a:r>
                        <a:rPr lang="en-US" dirty="0"/>
                        <a:t>425</a:t>
                      </a:r>
                      <a:r>
                        <a:rPr lang="sr-Cyrl-RS" dirty="0"/>
                        <a:t>.0</a:t>
                      </a:r>
                      <a:r>
                        <a:rPr lang="en-US" dirty="0"/>
                        <a:t>0</a:t>
                      </a:r>
                      <a:r>
                        <a:rPr lang="sr-Cyrl-RS" dirty="0"/>
                        <a:t>0.000,00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100 %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40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000" b="1" dirty="0"/>
              <a:t>Расходи буџета расподељени по директним и индиректним буџетским корисницима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1248351"/>
              </p:ext>
            </p:extLst>
          </p:nvPr>
        </p:nvGraphicFramePr>
        <p:xfrm>
          <a:off x="683573" y="1417637"/>
          <a:ext cx="7488833" cy="5272649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3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0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72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Назив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буџетског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корисника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из Одлуке о буџету за 20</a:t>
                      </a: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sr-Cyrl-R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годину  (износ у динарима)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 буџета по кориснику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Скупштина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општине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327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</a:t>
                      </a:r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3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Председник општине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15.504.800,00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Општинско веће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12.207.800,00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Општинско правобранилаштво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2.818.300,00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Општинска управа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1.0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32.015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,42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Месне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заједнице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79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.652.500,00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0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Центар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пружање услуга социјалне заштите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8.032.000,00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Библиотека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„Јожеф Атила“ Кањижа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16.764.700,00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95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Регионални центар за професионални развој запослених у образовању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8.032.000,00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sr-Cyrl-R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редшколска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установа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171.837.000,00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Образовно-културна установа „</a:t>
                      </a:r>
                      <a:r>
                        <a:rPr lang="sr-Cyrl-R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Цнеша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 Кањижа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.927.400,00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Регионални креативни Атеље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8.504.900,00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Информациони центар за развој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8.376.000,00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0,59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90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90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6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90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К У П Н О: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1.425.000.000,00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13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A9A37-98CB-473E-8EBF-CEABE5B14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sr-Cyrl-RS" sz="3500" i="1">
                <a:solidFill>
                  <a:srgbClr val="FFFFFF"/>
                </a:solidFill>
              </a:rPr>
              <a:t>Родно одговорно буџетирање</a:t>
            </a:r>
            <a:endParaRPr lang="hu-HU" sz="35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98309-5E4B-4399-8136-E28F57935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/>
          </a:bodyPr>
          <a:lstStyle/>
          <a:p>
            <a:pPr lvl="0">
              <a:lnSpc>
                <a:spcPct val="90000"/>
              </a:lnSpc>
            </a:pPr>
            <a:r>
              <a:rPr lang="sr-Cyrl-RS" sz="1700"/>
              <a:t>Реформа јавних финансија подразумева почетак процеса унапређења и увођења принципа родно одговорног буџетирања у сам буџетски процес. У оквиру програма и програмских активности, те одговарајућим постављеним циљевима и индикаторима, дефинисани су поједини елементи поступног увођења родно одговорног буџетирања у буџет локалне самоуправе унапређујући на тај начин равноправност.</a:t>
            </a:r>
            <a:endParaRPr lang="hu-HU" sz="1700"/>
          </a:p>
          <a:p>
            <a:pPr lvl="0">
              <a:lnSpc>
                <a:spcPct val="90000"/>
              </a:lnSpc>
            </a:pPr>
            <a:r>
              <a:rPr lang="sr-Cyrl-RS" sz="1700"/>
              <a:t>Програми у којима су дефинисани родно одговорни циљеви и индикатори су: локални економски развој, предшколско васпитање и образовање, </a:t>
            </a:r>
            <a:r>
              <a:rPr lang="sr-Latn-RS" sz="1700"/>
              <a:t>o</a:t>
            </a:r>
            <a:r>
              <a:rPr lang="sr-Cyrl-RS" sz="1700"/>
              <a:t>сновно образовање и васпитање, средње образовање и васпитање, социјална и дечија заштита, развој културе и информисања и развој спорта и омладине.</a:t>
            </a:r>
            <a:endParaRPr lang="hu-HU" sz="1700"/>
          </a:p>
          <a:p>
            <a:pPr lvl="0">
              <a:lnSpc>
                <a:spcPct val="90000"/>
              </a:lnSpc>
            </a:pPr>
            <a:r>
              <a:rPr lang="sr-Cyrl-RS" sz="1700"/>
              <a:t>Наредних буџетских година сви програми и програмске активности би требало да дефинишу најмање по један родно одговоран циљ и пратећи му индикатор.</a:t>
            </a:r>
            <a:endParaRPr lang="hu-HU" sz="1700"/>
          </a:p>
          <a:p>
            <a:pPr>
              <a:lnSpc>
                <a:spcPct val="90000"/>
              </a:lnSpc>
            </a:pPr>
            <a:endParaRPr lang="hu-HU" sz="17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C219B-2925-419B-9C0C-889C5A312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5FB0A07-249F-4345-993B-6AB4700608B8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032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1C1172-771E-4177-AA86-18A2E955F4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10" r="25941"/>
          <a:stretch/>
        </p:blipFill>
        <p:spPr>
          <a:xfrm>
            <a:off x="20" y="431"/>
            <a:ext cx="6086455" cy="640831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BB1048-6A0D-A64C-60A3-F671D9D26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2394" y="2418408"/>
            <a:ext cx="2207110" cy="3540265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sr-Cyrl-RS" sz="1400" dirty="0"/>
              <a:t>На крају желимо да Вам се захвалимо што сте издвојили време за читање ове презентације буџета. </a:t>
            </a:r>
          </a:p>
          <a:p>
            <a:pPr marL="0" indent="0">
              <a:lnSpc>
                <a:spcPct val="90000"/>
              </a:lnSpc>
              <a:buNone/>
            </a:pPr>
            <a:endParaRPr lang="sr-Cyrl-RS" sz="1400" dirty="0"/>
          </a:p>
          <a:p>
            <a:pPr marL="0" indent="0">
              <a:lnSpc>
                <a:spcPct val="90000"/>
              </a:lnSpc>
              <a:buNone/>
            </a:pPr>
            <a:r>
              <a:rPr lang="sr-Cyrl-RS" sz="1400" dirty="0"/>
              <a:t>Уколико сте заинтересовани да сагледате у целини Одлуку о буџету општине Кањижа за 202</a:t>
            </a:r>
            <a:r>
              <a:rPr lang="sr-Latn-RS" sz="1400" dirty="0"/>
              <a:t>5</a:t>
            </a:r>
            <a:r>
              <a:rPr lang="sr-Cyrl-RS" sz="1400" dirty="0"/>
              <a:t>. годину, исту можете преузети на следећем линку интернет странице општинске управе:  </a:t>
            </a:r>
            <a:r>
              <a:rPr lang="en-US" sz="1400" dirty="0"/>
              <a:t>www.kanjiza.rs</a:t>
            </a:r>
            <a:r>
              <a:rPr lang="sr-Cyrl-RS" sz="1400" dirty="0"/>
              <a:t>   </a:t>
            </a:r>
            <a:endParaRPr lang="en-US" sz="1400" dirty="0"/>
          </a:p>
          <a:p>
            <a:pPr>
              <a:lnSpc>
                <a:spcPct val="90000"/>
              </a:lnSpc>
            </a:pPr>
            <a:endParaRPr lang="en-US" sz="14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8741"/>
            <a:ext cx="9143997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6408742"/>
            <a:ext cx="6086475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6B853-BB2C-4C3E-AB2A-0127BF5E5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9378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5FB0A07-249F-4345-993B-6AB4700608B8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19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2674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3|2.3|2.2|2.3|2.3|2.6|2.3|2.3|2.6"/>
</p:tagLst>
</file>

<file path=ppt/theme/theme1.xml><?xml version="1.0" encoding="utf-8"?>
<a:theme xmlns:a="http://schemas.openxmlformats.org/drawingml/2006/main" name="Custom Desig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2219</Words>
  <Application>Microsoft Office PowerPoint</Application>
  <PresentationFormat>On-screen Show (4:3)</PresentationFormat>
  <Paragraphs>334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Custom Design</vt:lpstr>
      <vt:lpstr>ОПШТИНА КАЊИЖА </vt:lpstr>
      <vt:lpstr>PowerPoint Presentation</vt:lpstr>
      <vt:lpstr>PowerPoint Presentation</vt:lpstr>
      <vt:lpstr>PowerPoint Presentation</vt:lpstr>
      <vt:lpstr>Ко се финансира из буџета?</vt:lpstr>
      <vt:lpstr>Како настаје буџет општине?</vt:lpstr>
      <vt:lpstr>Ко учествује у буџетском процесу?</vt:lpstr>
      <vt:lpstr>На основу чега се доноси буџет?</vt:lpstr>
      <vt:lpstr>Како се пуни општинска каса?</vt:lpstr>
      <vt:lpstr>Шта су приходи и примања буџета?</vt:lpstr>
      <vt:lpstr>Структура планираних прихода и примања за 2025. годину  -без сопствених прихода индиректних корисника-</vt:lpstr>
      <vt:lpstr>Структура планираних прихода и примања за 2025. годину</vt:lpstr>
      <vt:lpstr>На шта се троше јавна средства?</vt:lpstr>
      <vt:lpstr>PowerPoint Presentation</vt:lpstr>
      <vt:lpstr>Структура планираних расхода и издатака буџета за 2025. годину</vt:lpstr>
      <vt:lpstr>Расходи буџета по програмима</vt:lpstr>
      <vt:lpstr>Расходи буџета расподељени по директним и индиректним буџетским корисницима</vt:lpstr>
      <vt:lpstr>Родно одговорно буџетирање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КАЊИЖА</dc:title>
  <dc:creator>Csilla Erdélyi</dc:creator>
  <cp:lastModifiedBy>Kőműves Erdélyi Csilla</cp:lastModifiedBy>
  <cp:revision>43</cp:revision>
  <dcterms:created xsi:type="dcterms:W3CDTF">2024-02-12T07:52:13Z</dcterms:created>
  <dcterms:modified xsi:type="dcterms:W3CDTF">2025-05-28T10:12:09Z</dcterms:modified>
</cp:coreProperties>
</file>