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handoutMasterIdLst>
    <p:handoutMasterId r:id="rId22"/>
  </p:handoutMasterIdLst>
  <p:sldIdLst>
    <p:sldId id="28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66" r:id="rId14"/>
    <p:sldId id="284" r:id="rId15"/>
    <p:sldId id="268" r:id="rId16"/>
    <p:sldId id="271" r:id="rId17"/>
    <p:sldId id="273" r:id="rId18"/>
    <p:sldId id="285" r:id="rId19"/>
    <p:sldId id="287" r:id="rId20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0" autoAdjust="0"/>
  </p:normalViewPr>
  <p:slideViewPr>
    <p:cSldViewPr>
      <p:cViewPr varScale="1">
        <p:scale>
          <a:sx n="105" d="100"/>
          <a:sy n="105" d="100"/>
        </p:scale>
        <p:origin x="18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Gradjanski%20budzet%20primeri\gradjanski-budzet-pite-format%20NC%20250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071-46A0-BC0F-5036F48B4850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71-46A0-BC0F-5036F48B4850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71-46A0-BC0F-5036F48B4850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71-46A0-BC0F-5036F48B4850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86-4875-9A17-B43D07EEEECA}"/>
              </c:ext>
            </c:extLst>
          </c:dPt>
          <c:dPt>
            <c:idx val="5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071-46A0-BC0F-5036F48B4850}"/>
              </c:ext>
            </c:extLst>
          </c:dPt>
          <c:dPt>
            <c:idx val="6"/>
            <c:bubble3D val="0"/>
            <c:spPr>
              <a:solidFill>
                <a:schemeClr val="accent1">
                  <a:tint val="4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30E-4C67-8CE4-876FD5B4A756}"/>
              </c:ext>
            </c:extLst>
          </c:dPt>
          <c:dLbls>
            <c:dLbl>
              <c:idx val="0"/>
              <c:layout>
                <c:manualLayout>
                  <c:x val="-3.0475885826771652E-2"/>
                  <c:y val="-0.430939213155273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71-46A0-BC0F-5036F48B4850}"/>
                </c:ext>
              </c:extLst>
            </c:dLbl>
            <c:dLbl>
              <c:idx val="1"/>
              <c:layout>
                <c:manualLayout>
                  <c:x val="-7.8125082020997397E-2"/>
                  <c:y val="9.2964239177871326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019553805774275"/>
                      <c:h val="0.104823937390187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71-46A0-BC0F-5036F48B4850}"/>
                </c:ext>
              </c:extLst>
            </c:dLbl>
            <c:dLbl>
              <c:idx val="2"/>
              <c:layout>
                <c:manualLayout>
                  <c:x val="9.9151902887139112E-3"/>
                  <c:y val="0.1115201025908949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71-46A0-BC0F-5036F48B48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71-46A0-BC0F-5036F48B4850}"/>
                </c:ext>
              </c:extLst>
            </c:dLbl>
            <c:dLbl>
              <c:idx val="4"/>
              <c:layout>
                <c:manualLayout>
                  <c:x val="-9.0425455260875892E-2"/>
                  <c:y val="0.231701859615696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32273146500521"/>
                      <c:h val="0.21270091787550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C86-4875-9A17-B43D07EEEEC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8036266108941809"/>
                      <c:h val="0.219405025754783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071-46A0-BC0F-5036F48B4850}"/>
                </c:ext>
              </c:extLst>
            </c:dLbl>
            <c:dLbl>
              <c:idx val="6"/>
              <c:layout>
                <c:manualLayout>
                  <c:x val="-2.9186805454609256E-2"/>
                  <c:y val="7.909313417286685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3530934682027"/>
                      <c:h val="0.182424106991652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630E-4C67-8CE4-876FD5B4A756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7"/>
                <c:pt idx="0">
                  <c:v>приходи од пореза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примања од продаје нефинансијске имовине </c:v>
                </c:pt>
                <c:pt idx="4">
                  <c:v>пренета средства из ранијих година</c:v>
                </c:pt>
                <c:pt idx="5">
                  <c:v>меморандумске ставке за рефундацију расхода</c:v>
                </c:pt>
                <c:pt idx="6">
                  <c:v>примања од продаје финансијске имовине 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0.61670000000000003</c:v>
                </c:pt>
                <c:pt idx="1">
                  <c:v>4.7500000000000001E-2</c:v>
                </c:pt>
                <c:pt idx="2">
                  <c:v>0.1792</c:v>
                </c:pt>
                <c:pt idx="3">
                  <c:v>2.9999999999999997E-4</c:v>
                </c:pt>
                <c:pt idx="4">
                  <c:v>4.1599999999999998E-2</c:v>
                </c:pt>
                <c:pt idx="5">
                  <c:v>0</c:v>
                </c:pt>
                <c:pt idx="6">
                  <c:v>0.11459999999999999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6A0-BC0F-5036F48B4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  <a:p>
          <a:r>
            <a:rPr lang="sr-Cyrl-RS" sz="1600" dirty="0"/>
            <a:t>Општинско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200" dirty="0"/>
            <a:t>Предшколска установа</a:t>
          </a:r>
        </a:p>
        <a:p>
          <a:r>
            <a:rPr lang="sr-Cyrl-RS" sz="1200" dirty="0"/>
            <a:t>Месне заједнице</a:t>
          </a:r>
        </a:p>
        <a:p>
          <a:r>
            <a:rPr lang="sr-Cyrl-RS" sz="1200" dirty="0"/>
            <a:t>Установе културе</a:t>
          </a:r>
        </a:p>
        <a:p>
          <a:r>
            <a:rPr lang="sr-Cyrl-RS" sz="1200" dirty="0"/>
            <a:t>Информациони центар за развој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76564" custScaleY="172362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</a:t>
          </a:r>
          <a:r>
            <a:rPr lang="en-US" sz="1400" dirty="0"/>
            <a:t>26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  <a:endParaRPr lang="en-US" sz="1300" dirty="0">
            <a:solidFill>
              <a:schemeClr val="bg1"/>
            </a:solidFill>
          </a:endParaRPr>
        </a:p>
        <a:p>
          <a:r>
            <a:rPr lang="en-US" sz="1300" dirty="0">
              <a:solidFill>
                <a:schemeClr val="bg1"/>
              </a:solidFill>
            </a:rPr>
            <a:t>1.523.495</a:t>
          </a:r>
          <a:r>
            <a:rPr lang="sr-Cyrl-RS" sz="1300" dirty="0">
              <a:solidFill>
                <a:schemeClr val="bg1"/>
              </a:solidFill>
            </a:rPr>
            <a:t>.</a:t>
          </a:r>
          <a:r>
            <a:rPr lang="en-US" sz="1300" dirty="0">
              <a:solidFill>
                <a:schemeClr val="bg1"/>
              </a:solidFill>
            </a:rPr>
            <a:t>000,00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dirty="0">
              <a:solidFill>
                <a:schemeClr val="bg1"/>
              </a:solidFill>
            </a:rPr>
            <a:t>1.427.100.000,00</a:t>
          </a:r>
          <a:endParaRPr lang="sr-Cyrl-RS" sz="1000" dirty="0">
            <a:solidFill>
              <a:schemeClr val="bg1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dirty="0">
            <a:solidFill>
              <a:schemeClr val="bg1"/>
            </a:solidFill>
          </a:endParaRPr>
        </a:p>
        <a:p>
          <a:r>
            <a:rPr lang="en-US" sz="1000" dirty="0">
              <a:solidFill>
                <a:schemeClr val="bg1"/>
              </a:solidFill>
            </a:rPr>
            <a:t>62.000.000,00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1BFF2E57-C3C3-41C5-AD27-AD5B3875851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из осталих извора</a:t>
          </a:r>
          <a:endParaRPr lang="en-US" sz="1000" dirty="0">
            <a:solidFill>
              <a:schemeClr val="bg1"/>
            </a:solidFill>
          </a:endParaRPr>
        </a:p>
        <a:p>
          <a:r>
            <a:rPr lang="en-US" sz="1000" dirty="0">
              <a:solidFill>
                <a:schemeClr val="bg1"/>
              </a:solidFill>
            </a:rPr>
            <a:t>34.395.000,00</a:t>
          </a:r>
          <a:endParaRPr lang="sr-Cyrl-RS" sz="1000" dirty="0">
            <a:solidFill>
              <a:schemeClr val="bg1"/>
            </a:solidFill>
          </a:endParaRPr>
        </a:p>
      </dgm:t>
    </dgm:pt>
    <dgm:pt modelId="{16C36D11-8C3A-418B-89AD-79984C43541D}" type="parTrans" cxnId="{102028BE-B492-4CC2-B891-2B4A0D121B22}">
      <dgm:prSet/>
      <dgm:spPr/>
      <dgm:t>
        <a:bodyPr/>
        <a:lstStyle/>
        <a:p>
          <a:endParaRPr lang="en-US"/>
        </a:p>
      </dgm:t>
    </dgm:pt>
    <dgm:pt modelId="{E3D49EE4-B8C9-4269-B149-653B95D47416}" type="sibTrans" cxnId="{102028BE-B492-4CC2-B891-2B4A0D121B2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4" custScaleX="12156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70989" custScaleY="104396" custLinFactX="170890" custLinFactNeighborX="200000" custLinFactNeighborY="2624">
        <dgm:presLayoutVars>
          <dgm:bulletEnabled val="1"/>
        </dgm:presLayoutVars>
      </dgm:prSet>
      <dgm:spPr/>
    </dgm:pt>
    <dgm:pt modelId="{50E35084-2DEE-4C9C-8259-DF4374B4BFC7}" type="pres">
      <dgm:prSet presAssocID="{097825AB-8F2B-4EF3-ABE1-7DCEF8027B99}" presName="spacerL" presStyleCnt="0"/>
      <dgm:spPr/>
    </dgm:pt>
    <dgm:pt modelId="{4F4F87F2-8514-4849-B974-53331EFFA6A3}" type="pres">
      <dgm:prSet presAssocID="{097825AB-8F2B-4EF3-ABE1-7DCEF8027B99}" presName="sibTrans" presStyleLbl="sibTrans2D1" presStyleIdx="2" presStyleCnt="3" custScaleX="93768" custScaleY="96416" custLinFactX="-104550" custLinFactNeighborX="-200000" custLinFactNeighborY="1192"/>
      <dgm:spPr/>
    </dgm:pt>
    <dgm:pt modelId="{DB23206D-9806-4AA8-923C-592167F0D1C1}" type="pres">
      <dgm:prSet presAssocID="{097825AB-8F2B-4EF3-ABE1-7DCEF8027B99}" presName="spacerR" presStyleCnt="0"/>
      <dgm:spPr/>
    </dgm:pt>
    <dgm:pt modelId="{A6BD896E-4D4C-4AE1-9C22-3ED8631C5A0A}" type="pres">
      <dgm:prSet presAssocID="{1BFF2E57-C3C3-41C5-AD27-AD5B38758512}" presName="node" presStyleLbl="node1" presStyleIdx="3" presStyleCnt="4" custScaleX="96115" custScaleY="96476" custLinFactX="-231909" custLinFactNeighborX="-300000" custLinFactNeighborY="344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57D60159-FCF0-44F7-9FE6-0AAEED3F2D84}" type="presOf" srcId="{097825AB-8F2B-4EF3-ABE1-7DCEF8027B99}" destId="{4F4F87F2-8514-4849-B974-53331EFFA6A3}" srcOrd="0" destOrd="0" presId="urn:microsoft.com/office/officeart/2005/8/layout/equation1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102028BE-B492-4CC2-B891-2B4A0D121B22}" srcId="{028ECFAC-63B3-40F0-9E03-B31D365E432C}" destId="{1BFF2E57-C3C3-41C5-AD27-AD5B38758512}" srcOrd="3" destOrd="0" parTransId="{16C36D11-8C3A-418B-89AD-79984C43541D}" sibTransId="{E3D49EE4-B8C9-4269-B149-653B95D47416}"/>
    <dgm:cxn modelId="{C2B40DC6-747D-4537-9359-BEF984154664}" type="presOf" srcId="{1BFF2E57-C3C3-41C5-AD27-AD5B38758512}" destId="{A6BD896E-4D4C-4AE1-9C22-3ED8631C5A0A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683D6580-438D-46FB-9EFB-AC2E20018917}" type="presParOf" srcId="{688A0EC4-0F6D-4987-959D-CA5F27B3CF24}" destId="{50E35084-2DEE-4C9C-8259-DF4374B4BFC7}" srcOrd="9" destOrd="0" presId="urn:microsoft.com/office/officeart/2005/8/layout/equation1"/>
    <dgm:cxn modelId="{94E030DA-DD87-4483-B009-1FD97952F7AE}" type="presParOf" srcId="{688A0EC4-0F6D-4987-959D-CA5F27B3CF24}" destId="{4F4F87F2-8514-4849-B974-53331EFFA6A3}" srcOrd="10" destOrd="0" presId="urn:microsoft.com/office/officeart/2005/8/layout/equation1"/>
    <dgm:cxn modelId="{41A0E85A-E619-4349-8C37-C98B205B7192}" type="presParOf" srcId="{688A0EC4-0F6D-4987-959D-CA5F27B3CF24}" destId="{DB23206D-9806-4AA8-923C-592167F0D1C1}" srcOrd="11" destOrd="0" presId="urn:microsoft.com/office/officeart/2005/8/layout/equation1"/>
    <dgm:cxn modelId="{82B0284B-7D49-49D9-8F4C-3F382226E661}" type="presParOf" srcId="{688A0EC4-0F6D-4987-959D-CA5F27B3CF24}" destId="{A6BD896E-4D4C-4AE1-9C22-3ED8631C5A0A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/>
            <a:t>Донације</a:t>
          </a:r>
          <a:r>
            <a:rPr lang="sr-Cyrl-CS" sz="1400" b="1"/>
            <a:t> </a:t>
          </a:r>
          <a:r>
            <a:rPr lang="sr-Cyrl-CS" sz="14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>
              <a:latin typeface="Calibri" panose="020F0502020204030204" pitchFamily="34" charset="0"/>
            </a:rPr>
            <a:t>Трансфери п</a:t>
          </a:r>
          <a:r>
            <a:rPr lang="ru-RU" altLang="en-US" sz="14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>
              <a:latin typeface="Calibri" panose="020F0502020204030204" pitchFamily="34" charset="0"/>
            </a:rPr>
            <a:t>огу бити </a:t>
          </a:r>
          <a:r>
            <a:rPr lang="sr-Cyrl-RS" altLang="en-US" sz="1400" b="1">
              <a:latin typeface="Calibri" panose="020F0502020204030204" pitchFamily="34" charset="0"/>
            </a:rPr>
            <a:t>наменски (</a:t>
          </a:r>
          <a:r>
            <a:rPr lang="sr-Cyrl-RS" altLang="en-US" sz="14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>
              <a:latin typeface="Calibri" panose="020F0502020204030204" pitchFamily="34" charset="0"/>
            </a:rPr>
            <a:t>ненаменски (</a:t>
          </a:r>
          <a:r>
            <a:rPr lang="sr-Cyrl-RS" altLang="en-US" sz="14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>
              <a:latin typeface="Calibri" panose="020F0502020204030204" pitchFamily="34" charset="0"/>
            </a:rPr>
            <a:t> </a:t>
          </a:r>
          <a:r>
            <a:rPr lang="sr-Cyrl-RS" altLang="en-US" sz="140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1.</a:t>
          </a:r>
          <a:r>
            <a:rPr lang="en-US" dirty="0"/>
            <a:t>489</a:t>
          </a:r>
          <a:r>
            <a:rPr lang="sr-Cyrl-RS" dirty="0"/>
            <a:t>.</a:t>
          </a:r>
          <a:r>
            <a:rPr lang="en-US" dirty="0"/>
            <a:t>100</a:t>
          </a:r>
          <a:r>
            <a:rPr lang="sr-Cyrl-RS" dirty="0"/>
            <a:t>.000,00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endParaRPr lang="en-US" dirty="0"/>
        </a:p>
        <a:p>
          <a:pPr algn="ctr"/>
          <a:r>
            <a:rPr lang="en-US" dirty="0"/>
            <a:t>918.374.8</a:t>
          </a:r>
          <a:r>
            <a:rPr lang="sr-Latn-RS" dirty="0"/>
            <a:t>6</a:t>
          </a:r>
          <a:r>
            <a:rPr lang="en-US" dirty="0"/>
            <a:t>0</a:t>
          </a:r>
          <a:r>
            <a:rPr lang="sr-Cyrl-RS" dirty="0"/>
            <a:t>,00   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</a:t>
          </a:r>
          <a:r>
            <a:rPr lang="en-US" dirty="0"/>
            <a:t>7</a:t>
          </a:r>
          <a:r>
            <a:rPr lang="sr-Latn-RS" dirty="0"/>
            <a:t>0</a:t>
          </a:r>
          <a:r>
            <a:rPr lang="en-US" dirty="0"/>
            <a:t>.777.340</a:t>
          </a:r>
          <a:r>
            <a:rPr lang="sr-Cyrl-RS" dirty="0"/>
            <a:t>,</a:t>
          </a:r>
          <a:r>
            <a:rPr lang="en-US" dirty="0"/>
            <a:t>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/>
            <a:t>2</a:t>
          </a:r>
          <a:r>
            <a:rPr lang="sr-Cyrl-RS" dirty="0"/>
            <a:t>6</a:t>
          </a:r>
          <a:r>
            <a:rPr lang="en-US" dirty="0"/>
            <a:t>6</a:t>
          </a:r>
          <a:r>
            <a:rPr lang="sr-Cyrl-RS" dirty="0"/>
            <a:t>.</a:t>
          </a:r>
          <a:r>
            <a:rPr lang="en-US" dirty="0"/>
            <a:t>83</a:t>
          </a:r>
          <a:r>
            <a:rPr lang="sr-Latn-RS" dirty="0"/>
            <a:t>0</a:t>
          </a:r>
          <a:r>
            <a:rPr lang="sr-Cyrl-RS" dirty="0"/>
            <a:t>.</a:t>
          </a:r>
          <a:r>
            <a:rPr lang="sr-Latn-RS" dirty="0"/>
            <a:t>00</a:t>
          </a:r>
          <a:r>
            <a:rPr lang="en-US" dirty="0"/>
            <a:t>0</a:t>
          </a:r>
          <a:r>
            <a:rPr lang="sr-Cyrl-RS" dirty="0"/>
            <a:t>,00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</a:t>
          </a:r>
          <a:r>
            <a:rPr lang="en-US" dirty="0"/>
            <a:t>4</a:t>
          </a:r>
          <a:r>
            <a:rPr lang="sr-Latn-RS" dirty="0"/>
            <a:t>0</a:t>
          </a:r>
          <a:r>
            <a:rPr lang="en-US" dirty="0"/>
            <a:t>0</a:t>
          </a:r>
          <a:r>
            <a:rPr lang="sr-Cyrl-RS" dirty="0"/>
            <a:t>.000,00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задуживања продаје фин. имовине </a:t>
          </a:r>
          <a:r>
            <a:rPr lang="en-US" dirty="0"/>
            <a:t>170</a:t>
          </a:r>
          <a:r>
            <a:rPr lang="sr-Latn-RS" dirty="0"/>
            <a:t>.7</a:t>
          </a:r>
          <a:r>
            <a:rPr lang="en-US" dirty="0"/>
            <a:t>17</a:t>
          </a:r>
          <a:r>
            <a:rPr lang="sr-Latn-RS" dirty="0"/>
            <a:t>.</a:t>
          </a:r>
          <a:r>
            <a:rPr lang="en-US" dirty="0"/>
            <a:t>8</a:t>
          </a:r>
          <a:r>
            <a:rPr lang="sr-Latn-RS" dirty="0"/>
            <a:t>00</a:t>
          </a:r>
          <a:r>
            <a:rPr lang="sr-Cyrl-RS" dirty="0"/>
            <a:t>,</a:t>
          </a:r>
          <a:r>
            <a:rPr lang="en-US" dirty="0"/>
            <a:t>0</a:t>
          </a:r>
          <a:r>
            <a:rPr lang="sr-Cyrl-RS" dirty="0"/>
            <a:t>0 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100" dirty="0"/>
            <a:t>Пренета средства из ранијих година</a:t>
          </a:r>
          <a:r>
            <a:rPr lang="sr-Latn-RS" sz="1100" dirty="0"/>
            <a:t> </a:t>
          </a:r>
          <a:r>
            <a:rPr lang="en-US" sz="1100" dirty="0"/>
            <a:t>62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.</a:t>
          </a:r>
          <a:r>
            <a:rPr lang="en-US" sz="1100" dirty="0"/>
            <a:t>000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</a:t>
          </a:r>
          <a:r>
            <a:rPr lang="sr-Latn-RS" sz="1100" dirty="0"/>
            <a:t> </a:t>
          </a:r>
          <a:r>
            <a:rPr lang="sr-Cyrl-RS" sz="1100" dirty="0"/>
            <a:t>динара</a:t>
          </a:r>
          <a:endParaRPr lang="en-US" sz="11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BD1AB95F-A196-45DB-A764-8ACA5E56D3C8}">
      <dgm:prSet phldrT="[Text]" custT="1"/>
      <dgm:spPr/>
      <dgm:t>
        <a:bodyPr/>
        <a:lstStyle/>
        <a:p>
          <a:pPr algn="ctr"/>
          <a:r>
            <a:rPr lang="sr-Cyrl-RS" sz="1100" dirty="0"/>
            <a:t>Меморандумске ставке за рефундацију расхода </a:t>
          </a:r>
          <a:r>
            <a:rPr lang="en-US" sz="1100" dirty="0"/>
            <a:t>0</a:t>
          </a:r>
          <a:r>
            <a:rPr lang="sr-Cyrl-RS" sz="1100" dirty="0"/>
            <a:t>,</a:t>
          </a:r>
          <a:r>
            <a:rPr lang="en-US" sz="1100" dirty="0"/>
            <a:t>00</a:t>
          </a:r>
          <a:r>
            <a:rPr lang="sr-Cyrl-RS" sz="1100" dirty="0"/>
            <a:t> динара</a:t>
          </a:r>
          <a:endParaRPr lang="en-US" sz="1100" dirty="0"/>
        </a:p>
      </dgm:t>
    </dgm:pt>
    <dgm:pt modelId="{FF9950D6-A907-41EC-B3E7-D776CBB10ED3}" type="parTrans" cxnId="{387F6271-4D20-4FD3-BF2B-F6E25E1CA975}">
      <dgm:prSet/>
      <dgm:spPr/>
      <dgm:t>
        <a:bodyPr/>
        <a:lstStyle/>
        <a:p>
          <a:endParaRPr lang="en-US"/>
        </a:p>
      </dgm:t>
    </dgm:pt>
    <dgm:pt modelId="{B4966DA4-BDB3-4764-920B-F767DCD76D4E}" type="sibTrans" cxnId="{387F6271-4D20-4FD3-BF2B-F6E25E1CA975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8"/>
      <dgm:spPr/>
    </dgm:pt>
    <dgm:pt modelId="{63432802-399F-407F-AC10-7219543A0326}" type="pres">
      <dgm:prSet presAssocID="{DB1A1606-130D-4B45-9553-0A0B804495DF}" presName="node" presStyleLbl="vennNode1" presStyleIdx="1" presStyleCnt="8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8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8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8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8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8">
        <dgm:presLayoutVars>
          <dgm:bulletEnabled val="1"/>
        </dgm:presLayoutVars>
      </dgm:prSet>
      <dgm:spPr/>
    </dgm:pt>
    <dgm:pt modelId="{9B647FE1-A88A-4E35-9B19-317D6ADD791B}" type="pres">
      <dgm:prSet presAssocID="{BD1AB95F-A196-45DB-A764-8ACA5E56D3C8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387F6271-4D20-4FD3-BF2B-F6E25E1CA975}" srcId="{43275D6C-D470-4E2E-96F8-239EECE5D634}" destId="{BD1AB95F-A196-45DB-A764-8ACA5E56D3C8}" srcOrd="6" destOrd="0" parTransId="{FF9950D6-A907-41EC-B3E7-D776CBB10ED3}" sibTransId="{B4966DA4-BDB3-4764-920B-F767DCD76D4E}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4B5113B6-F4F9-44F6-AF53-FA46FB4F521E}" type="presOf" srcId="{BD1AB95F-A196-45DB-A764-8ACA5E56D3C8}" destId="{9B647FE1-A88A-4E35-9B19-317D6ADD791B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  <dgm:cxn modelId="{ECD5043F-1EC7-496B-B372-F97C73F699F0}" type="presParOf" srcId="{1FB746E2-D736-4446-8093-C865FE09A112}" destId="{9B647FE1-A88A-4E35-9B19-317D6ADD791B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/>
            <a:t>Остали расходи </a:t>
          </a:r>
          <a:r>
            <a:rPr lang="sr-Cyrl-RS" sz="140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међумесног превоза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/>
            <a:t>Буџетска резерва </a:t>
          </a:r>
          <a:r>
            <a:rPr lang="sr-Cyrl-RS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/>
            <a:t>Капитални издаци </a:t>
          </a:r>
          <a:r>
            <a:rPr lang="sr-Cyrl-RS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 custT="1"/>
      <dgm:spPr/>
      <dgm:t>
        <a:bodyPr/>
        <a:lstStyle/>
        <a:p>
          <a:r>
            <a:rPr lang="sr-Cyrl-RS" sz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dirty="0">
              <a:solidFill>
                <a:schemeClr val="bg1"/>
              </a:solidFill>
            </a:rPr>
            <a:t>1.489.1</a:t>
          </a:r>
          <a:r>
            <a:rPr lang="sr-Cyrl-RS" sz="1200" dirty="0">
              <a:solidFill>
                <a:schemeClr val="bg1"/>
              </a:solidFill>
            </a:rPr>
            <a:t>00</a:t>
          </a:r>
          <a:r>
            <a:rPr lang="en-GB" sz="1200" dirty="0">
              <a:solidFill>
                <a:schemeClr val="bg1"/>
              </a:solidFill>
            </a:rPr>
            <a:t>.</a:t>
          </a:r>
          <a:r>
            <a:rPr lang="sr-Cyrl-RS" sz="1200" dirty="0">
              <a:solidFill>
                <a:schemeClr val="bg1"/>
              </a:solidFill>
            </a:rPr>
            <a:t>0</a:t>
          </a:r>
          <a:r>
            <a:rPr lang="en-GB" sz="1200" dirty="0">
              <a:solidFill>
                <a:schemeClr val="bg1"/>
              </a:solidFill>
            </a:rPr>
            <a:t>00</a:t>
          </a:r>
          <a:r>
            <a:rPr lang="sr-Cyrl-RS" sz="1200" dirty="0">
              <a:solidFill>
                <a:schemeClr val="bg1"/>
              </a:solidFill>
            </a:rPr>
            <a:t>,</a:t>
          </a:r>
          <a:r>
            <a:rPr lang="en-GB" sz="1200" dirty="0">
              <a:solidFill>
                <a:schemeClr val="bg1"/>
              </a:solidFill>
            </a:rPr>
            <a:t>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800" dirty="0">
              <a:solidFill>
                <a:schemeClr val="bg1"/>
              </a:solidFill>
            </a:rPr>
            <a:t>Коришћење роба и услуга </a:t>
          </a:r>
          <a:r>
            <a:rPr lang="en-US" sz="800" dirty="0">
              <a:solidFill>
                <a:schemeClr val="bg1"/>
              </a:solidFill>
            </a:rPr>
            <a:t>588</a:t>
          </a:r>
          <a:r>
            <a:rPr lang="en-GB" sz="800" dirty="0">
              <a:solidFill>
                <a:schemeClr val="bg1"/>
              </a:solidFill>
            </a:rPr>
            <a:t>.780.600,00</a:t>
          </a:r>
          <a:r>
            <a:rPr lang="ru-RU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 dirty="0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Субвенције </a:t>
          </a:r>
          <a:r>
            <a:rPr lang="en-US" sz="800" dirty="0">
              <a:solidFill>
                <a:schemeClr val="bg1"/>
              </a:solidFill>
            </a:rPr>
            <a:t>34</a:t>
          </a:r>
          <a:r>
            <a:rPr lang="en-GB" sz="800" dirty="0">
              <a:solidFill>
                <a:schemeClr val="bg1"/>
              </a:solidFill>
            </a:rPr>
            <a:t>.950.</a:t>
          </a:r>
          <a:r>
            <a:rPr lang="sr-Cyrl-RS" sz="800" dirty="0">
              <a:solidFill>
                <a:schemeClr val="bg1"/>
              </a:solidFill>
            </a:rPr>
            <a:t>0</a:t>
          </a:r>
          <a:r>
            <a:rPr lang="en-GB" sz="800" dirty="0">
              <a:solidFill>
                <a:schemeClr val="bg1"/>
              </a:solidFill>
            </a:rPr>
            <a:t>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Капитални издаци </a:t>
          </a:r>
          <a:r>
            <a:rPr lang="en-US" sz="800" dirty="0">
              <a:solidFill>
                <a:schemeClr val="bg1"/>
              </a:solidFill>
            </a:rPr>
            <a:t>184</a:t>
          </a:r>
          <a:r>
            <a:rPr lang="en-GB" sz="800" dirty="0">
              <a:solidFill>
                <a:schemeClr val="bg1"/>
              </a:solidFill>
            </a:rPr>
            <a:t>.918.000,00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Расходи за запослене </a:t>
          </a:r>
          <a:r>
            <a:rPr lang="en-US" sz="800" dirty="0">
              <a:solidFill>
                <a:schemeClr val="bg1"/>
              </a:solidFill>
            </a:rPr>
            <a:t>395</a:t>
          </a:r>
          <a:r>
            <a:rPr lang="en-GB" sz="800" dirty="0">
              <a:solidFill>
                <a:schemeClr val="bg1"/>
              </a:solidFill>
            </a:rPr>
            <a:t>.140.2</a:t>
          </a:r>
          <a:r>
            <a:rPr lang="sr-Cyrl-RS" sz="800" dirty="0">
              <a:solidFill>
                <a:schemeClr val="bg1"/>
              </a:solidFill>
            </a:rPr>
            <a:t>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Социјална помоћ динара </a:t>
          </a:r>
          <a:r>
            <a:rPr lang="en-US" sz="800" dirty="0">
              <a:solidFill>
                <a:schemeClr val="bg1"/>
              </a:solidFill>
            </a:rPr>
            <a:t>51</a:t>
          </a:r>
          <a:r>
            <a:rPr lang="sr-Cyrl-RS" sz="800" dirty="0">
              <a:solidFill>
                <a:schemeClr val="bg1"/>
              </a:solidFill>
            </a:rPr>
            <a:t>.</a:t>
          </a:r>
          <a:r>
            <a:rPr lang="en-US" sz="800" dirty="0">
              <a:solidFill>
                <a:schemeClr val="bg1"/>
              </a:solidFill>
            </a:rPr>
            <a:t>500</a:t>
          </a:r>
          <a:r>
            <a:rPr lang="sr-Cyrl-RS" sz="800" dirty="0">
              <a:solidFill>
                <a:schemeClr val="bg1"/>
              </a:solidFill>
            </a:rPr>
            <a:t>.000,00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Дотације и трансфери 1</a:t>
          </a:r>
          <a:r>
            <a:rPr lang="en-US" sz="800" dirty="0">
              <a:solidFill>
                <a:schemeClr val="bg1"/>
              </a:solidFill>
            </a:rPr>
            <a:t>46</a:t>
          </a:r>
          <a:r>
            <a:rPr lang="en-GB" sz="800" dirty="0">
              <a:solidFill>
                <a:schemeClr val="bg1"/>
              </a:solidFill>
            </a:rPr>
            <a:t>.782.</a:t>
          </a:r>
          <a:r>
            <a:rPr lang="sr-Cyrl-RS" sz="800" dirty="0">
              <a:solidFill>
                <a:schemeClr val="bg1"/>
              </a:solidFill>
            </a:rPr>
            <a:t>000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Остали расходи 5</a:t>
          </a:r>
          <a:r>
            <a:rPr lang="en-US" sz="800" dirty="0">
              <a:solidFill>
                <a:schemeClr val="bg1"/>
              </a:solidFill>
            </a:rPr>
            <a:t>9</a:t>
          </a:r>
          <a:r>
            <a:rPr lang="en-GB" sz="800" dirty="0">
              <a:solidFill>
                <a:schemeClr val="bg1"/>
              </a:solidFill>
            </a:rPr>
            <a:t>.322.0</a:t>
          </a:r>
          <a:r>
            <a:rPr lang="sr-Cyrl-RS" sz="800" dirty="0">
              <a:solidFill>
                <a:schemeClr val="bg1"/>
              </a:solidFill>
            </a:rPr>
            <a:t>00</a:t>
          </a:r>
          <a:r>
            <a:rPr lang="en-GB" sz="800" dirty="0">
              <a:solidFill>
                <a:schemeClr val="bg1"/>
              </a:solidFill>
            </a:rPr>
            <a:t>,00</a:t>
          </a:r>
          <a:r>
            <a:rPr lang="sr-Cyrl-RS" sz="800" dirty="0">
              <a:solidFill>
                <a:schemeClr val="bg1"/>
              </a:solidFill>
            </a:rPr>
            <a:t> динара</a:t>
          </a:r>
          <a:endParaRPr lang="en-US" sz="800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Средства резерве </a:t>
          </a:r>
          <a:r>
            <a:rPr lang="en-US" sz="800" dirty="0">
              <a:solidFill>
                <a:schemeClr val="bg1"/>
              </a:solidFill>
            </a:rPr>
            <a:t>22</a:t>
          </a:r>
          <a:r>
            <a:rPr lang="en-GB" sz="800" dirty="0">
              <a:solidFill>
                <a:schemeClr val="bg1"/>
              </a:solidFill>
            </a:rPr>
            <a:t>.706.200,00</a:t>
          </a: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53E3D314-8475-4880-8F61-B6EB91183BC0}">
      <dgm:prSet phldrT="[Text]"/>
      <dgm:spPr/>
      <dgm:t>
        <a:bodyPr/>
        <a:lstStyle/>
        <a:p>
          <a:endParaRPr lang="en-US" dirty="0"/>
        </a:p>
      </dgm:t>
    </dgm:pt>
    <dgm:pt modelId="{5C79C9EE-097C-4412-AFBB-10D5F31AC6C3}" type="parTrans" cxnId="{30C9665D-AAB5-4A9B-8271-8D51277C2DE3}">
      <dgm:prSet/>
      <dgm:spPr/>
      <dgm:t>
        <a:bodyPr/>
        <a:lstStyle/>
        <a:p>
          <a:endParaRPr lang="en-US"/>
        </a:p>
      </dgm:t>
    </dgm:pt>
    <dgm:pt modelId="{18FE9E14-7D15-4A04-B763-03BAF908E094}" type="sibTrans" cxnId="{30C9665D-AAB5-4A9B-8271-8D51277C2DE3}">
      <dgm:prSet/>
      <dgm:spPr/>
      <dgm:t>
        <a:bodyPr/>
        <a:lstStyle/>
        <a:p>
          <a:endParaRPr lang="en-US"/>
        </a:p>
      </dgm:t>
    </dgm:pt>
    <dgm:pt modelId="{223C1518-409C-4563-9818-7882CF69B70E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dirty="0" err="1">
              <a:solidFill>
                <a:schemeClr val="bg1"/>
              </a:solidFill>
            </a:rPr>
            <a:t>наб</a:t>
          </a:r>
          <a:r>
            <a:rPr lang="sr-Cyrl-RS" sz="800" dirty="0">
              <a:solidFill>
                <a:schemeClr val="bg1"/>
              </a:solidFill>
            </a:rPr>
            <a:t>. финанс. Имовине 0,00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20C4E6AE-24A0-41EA-A874-60E71AA49BC2}" type="parTrans" cxnId="{AC473ED2-ECC3-40F5-A60C-A99C88D2DFBA}">
      <dgm:prSet/>
      <dgm:spPr/>
      <dgm:t>
        <a:bodyPr/>
        <a:lstStyle/>
        <a:p>
          <a:endParaRPr lang="en-US"/>
        </a:p>
      </dgm:t>
    </dgm:pt>
    <dgm:pt modelId="{BCC74046-7578-47B0-9AF8-DCD73E0C65C4}" type="sibTrans" cxnId="{AC473ED2-ECC3-40F5-A60C-A99C88D2DFBA}">
      <dgm:prSet/>
      <dgm:spPr/>
      <dgm:t>
        <a:bodyPr/>
        <a:lstStyle/>
        <a:p>
          <a:endParaRPr lang="en-US"/>
        </a:p>
      </dgm:t>
    </dgm:pt>
    <dgm:pt modelId="{7C9D5980-AFAD-4757-A417-C6403DBE4FDB}">
      <dgm:prSet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A0339C7A-F201-42F5-93A0-1E1403B25AC8}" type="parTrans" cxnId="{3384AD1F-D9AF-4026-8B17-542CF20252D5}">
      <dgm:prSet/>
      <dgm:spPr/>
      <dgm:t>
        <a:bodyPr/>
        <a:lstStyle/>
        <a:p>
          <a:endParaRPr lang="en-US"/>
        </a:p>
      </dgm:t>
    </dgm:pt>
    <dgm:pt modelId="{7523B230-1FF9-4165-8FF7-0C8EB9ED872C}" type="sibTrans" cxnId="{3384AD1F-D9AF-4026-8B17-542CF20252D5}">
      <dgm:prSet/>
      <dgm:spPr/>
      <dgm:t>
        <a:bodyPr/>
        <a:lstStyle/>
        <a:p>
          <a:endParaRPr lang="en-US"/>
        </a:p>
      </dgm:t>
    </dgm:pt>
    <dgm:pt modelId="{6E854F3A-41B4-44B1-8EFF-0B791761AE70}">
      <dgm:prSet custT="1"/>
      <dgm:spPr/>
      <dgm:t>
        <a:bodyPr/>
        <a:lstStyle/>
        <a:p>
          <a:r>
            <a:rPr lang="sr-Cyrl-RS" sz="800" dirty="0">
              <a:solidFill>
                <a:schemeClr val="bg1"/>
              </a:solidFill>
            </a:rPr>
            <a:t>Отплата камата </a:t>
          </a:r>
          <a:r>
            <a:rPr lang="en-US" sz="800" dirty="0">
              <a:solidFill>
                <a:schemeClr val="bg1"/>
              </a:solidFill>
            </a:rPr>
            <a:t>5.001.000</a:t>
          </a:r>
          <a:r>
            <a:rPr lang="sr-Cyrl-RS" sz="800" dirty="0">
              <a:solidFill>
                <a:schemeClr val="bg1"/>
              </a:solidFill>
            </a:rPr>
            <a:t>,00 динара</a:t>
          </a:r>
          <a:endParaRPr lang="en-US" sz="800" dirty="0">
            <a:solidFill>
              <a:schemeClr val="bg1"/>
            </a:solidFill>
          </a:endParaRPr>
        </a:p>
      </dgm:t>
    </dgm:pt>
    <dgm:pt modelId="{109A090D-704D-42C1-9540-3F4D62D5A288}" type="parTrans" cxnId="{CE41B83A-3E7D-4670-85D9-983A84F489F6}">
      <dgm:prSet/>
      <dgm:spPr/>
      <dgm:t>
        <a:bodyPr/>
        <a:lstStyle/>
        <a:p>
          <a:endParaRPr lang="en-US"/>
        </a:p>
      </dgm:t>
    </dgm:pt>
    <dgm:pt modelId="{C00FEC4C-6817-4904-BDCA-1C4C060BB18A}" type="sibTrans" cxnId="{CE41B83A-3E7D-4670-85D9-983A84F489F6}">
      <dgm:prSet/>
      <dgm:spPr/>
      <dgm:t>
        <a:bodyPr/>
        <a:lstStyle/>
        <a:p>
          <a:endParaRPr lang="en-US"/>
        </a:p>
      </dgm:t>
    </dgm:pt>
    <dgm:pt modelId="{A2636D57-FAF1-4346-A95E-7C3D1170A1C8}">
      <dgm:prSet custT="1"/>
      <dgm:spPr/>
      <dgm:t>
        <a:bodyPr/>
        <a:lstStyle/>
        <a:p>
          <a:endParaRPr lang="en-US" sz="800" dirty="0">
            <a:solidFill>
              <a:schemeClr val="bg1"/>
            </a:solidFill>
          </a:endParaRPr>
        </a:p>
      </dgm:t>
    </dgm:pt>
    <dgm:pt modelId="{A713D114-8854-46C5-9B1A-E1EF6C5F79AE}" type="parTrans" cxnId="{11489EF8-C1EB-4A23-BAF8-900C268FA31B}">
      <dgm:prSet/>
      <dgm:spPr/>
      <dgm:t>
        <a:bodyPr/>
        <a:lstStyle/>
        <a:p>
          <a:endParaRPr lang="en-US"/>
        </a:p>
      </dgm:t>
    </dgm:pt>
    <dgm:pt modelId="{07727D99-4509-4563-90AD-C4EA31A3140C}" type="sibTrans" cxnId="{11489EF8-C1EB-4A23-BAF8-900C268FA31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55550" custScaleY="139893"/>
      <dgm:spPr/>
    </dgm:pt>
    <dgm:pt modelId="{73F305AC-CFDC-45B1-8AB8-6FABD1C99179}" type="pres">
      <dgm:prSet presAssocID="{A7091EAC-498C-4E8C-B46B-331B042A0C75}" presName="node" presStyleLbl="node1" presStyleIdx="0" presStyleCnt="10" custScaleX="133220" custScaleY="13958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/>
      <dgm:spPr/>
    </dgm:pt>
    <dgm:pt modelId="{E43F7264-94BE-4E7E-8A98-A0D70BB3AF06}" type="pres">
      <dgm:prSet presAssocID="{4746DA87-483C-4B84-9A22-BC58F96CB23A}" presName="node" presStyleLbl="node1" presStyleIdx="2" presStyleCnt="10" custScaleX="14373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33379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24319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3324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F9E40158-D150-4590-915A-525B2EECA814}" type="pres">
      <dgm:prSet presAssocID="{223C1518-409C-4563-9818-7882CF69B70E}" presName="node" presStyleLbl="node1" presStyleIdx="8" presStyleCnt="10" custScaleX="146472" custScaleY="142343">
        <dgm:presLayoutVars>
          <dgm:bulletEnabled val="1"/>
        </dgm:presLayoutVars>
      </dgm:prSet>
      <dgm:spPr/>
    </dgm:pt>
    <dgm:pt modelId="{AB6A3C0A-8357-447C-B394-69210922D96A}" type="pres">
      <dgm:prSet presAssocID="{223C1518-409C-4563-9818-7882CF69B70E}" presName="dummy" presStyleCnt="0"/>
      <dgm:spPr/>
    </dgm:pt>
    <dgm:pt modelId="{74C0712B-ED66-4B77-ADAB-9DE6844D05F5}" type="pres">
      <dgm:prSet presAssocID="{BCC74046-7578-47B0-9AF8-DCD73E0C65C4}" presName="sibTrans" presStyleLbl="sibTrans2D1" presStyleIdx="8" presStyleCnt="10"/>
      <dgm:spPr/>
    </dgm:pt>
    <dgm:pt modelId="{05209CE9-8C46-4F78-ABF5-9C4D887CE0E4}" type="pres">
      <dgm:prSet presAssocID="{6E854F3A-41B4-44B1-8EFF-0B791761AE70}" presName="node" presStyleLbl="node1" presStyleIdx="9" presStyleCnt="10" custScaleX="121279" custScaleY="104758">
        <dgm:presLayoutVars>
          <dgm:bulletEnabled val="1"/>
        </dgm:presLayoutVars>
      </dgm:prSet>
      <dgm:spPr/>
    </dgm:pt>
    <dgm:pt modelId="{A0968258-0091-486E-A416-1C38F04EA860}" type="pres">
      <dgm:prSet presAssocID="{6E854F3A-41B4-44B1-8EFF-0B791761AE70}" presName="dummy" presStyleCnt="0"/>
      <dgm:spPr/>
    </dgm:pt>
    <dgm:pt modelId="{B76DEB9D-8860-407C-A97F-8A0CB5D83ACC}" type="pres">
      <dgm:prSet presAssocID="{C00FEC4C-6817-4904-BDCA-1C4C060BB18A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3384AD1F-D9AF-4026-8B17-542CF20252D5}" srcId="{B1BE2A8E-285E-4C69-9BFF-CE48B252AA50}" destId="{7C9D5980-AFAD-4757-A417-C6403DBE4FDB}" srcOrd="2" destOrd="0" parTransId="{A0339C7A-F201-42F5-93A0-1E1403B25AC8}" sibTransId="{7523B230-1FF9-4165-8FF7-0C8EB9ED872C}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D8C9B92C-CA91-419C-95B0-E08C7D16559F}" type="presOf" srcId="{BCC74046-7578-47B0-9AF8-DCD73E0C65C4}" destId="{74C0712B-ED66-4B77-ADAB-9DE6844D05F5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CE41B83A-3E7D-4670-85D9-983A84F489F6}" srcId="{9ED1A3B2-A381-4201-823D-E4B4F944886D}" destId="{6E854F3A-41B4-44B1-8EFF-0B791761AE70}" srcOrd="9" destOrd="0" parTransId="{109A090D-704D-42C1-9540-3F4D62D5A288}" sibTransId="{C00FEC4C-6817-4904-BDCA-1C4C060BB18A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30C9665D-AAB5-4A9B-8271-8D51277C2DE3}" srcId="{B1BE2A8E-285E-4C69-9BFF-CE48B252AA50}" destId="{53E3D314-8475-4880-8F61-B6EB91183BC0}" srcOrd="6" destOrd="0" parTransId="{5C79C9EE-097C-4412-AFBB-10D5F31AC6C3}" sibTransId="{18FE9E14-7D15-4A04-B763-03BAF908E094}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53E3D314-8475-4880-8F61-B6EB91183BC0}" destId="{DC185536-47EC-480B-B419-24BC666B206E}" srcOrd="1" destOrd="0" parTransId="{43B3845C-4A8E-4186-AC01-CB23C9CE3CE4}" sibTransId="{FF327DB0-0FCC-45EC-A004-6349AB5E0A19}"/>
    <dgm:cxn modelId="{8AD44159-442C-4DEC-ACDC-2060DD6FE511}" srcId="{53E3D314-8475-4880-8F61-B6EB91183BC0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5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3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4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362888AD-34BA-49A8-878B-F808D4B6A3B2}" type="presOf" srcId="{223C1518-409C-4563-9818-7882CF69B70E}" destId="{F9E40158-D150-4590-915A-525B2EECA814}" srcOrd="0" destOrd="0" presId="urn:microsoft.com/office/officeart/2005/8/layout/radial6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AC473ED2-ECC3-40F5-A60C-A99C88D2DFBA}" srcId="{9ED1A3B2-A381-4201-823D-E4B4F944886D}" destId="{223C1518-409C-4563-9818-7882CF69B70E}" srcOrd="8" destOrd="0" parTransId="{20C4E6AE-24A0-41EA-A874-60E71AA49BC2}" sibTransId="{BCC74046-7578-47B0-9AF8-DCD73E0C65C4}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5CC30EDB-48FB-4E06-A485-E8C87989696E}" type="presOf" srcId="{6E854F3A-41B4-44B1-8EFF-0B791761AE70}" destId="{05209CE9-8C46-4F78-ABF5-9C4D887CE0E4}" srcOrd="0" destOrd="0" presId="urn:microsoft.com/office/officeart/2005/8/layout/radial6"/>
    <dgm:cxn modelId="{3DFE3AE5-6DA5-4440-A66F-1437FD4DC5D4}" srcId="{B1BE2A8E-285E-4C69-9BFF-CE48B252AA50}" destId="{343B6168-99DB-4C0C-9BE7-E54D7B80C5AD}" srcOrd="7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37F768F4-B2B2-408D-820E-1CBCEC171F73}" type="presOf" srcId="{C00FEC4C-6817-4904-BDCA-1C4C060BB18A}" destId="{B76DEB9D-8860-407C-A97F-8A0CB5D83ACC}" srcOrd="0" destOrd="0" presId="urn:microsoft.com/office/officeart/2005/8/layout/radial6"/>
    <dgm:cxn modelId="{11489EF8-C1EB-4A23-BAF8-900C268FA31B}" srcId="{B1BE2A8E-285E-4C69-9BFF-CE48B252AA50}" destId="{A2636D57-FAF1-4346-A95E-7C3D1170A1C8}" srcOrd="1" destOrd="0" parTransId="{A713D114-8854-46C5-9B1A-E1EF6C5F79AE}" sibTransId="{07727D99-4509-4563-90AD-C4EA31A3140C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9CC01DF9-1097-495D-A21B-056D0D485349}" type="presParOf" srcId="{F4B68BA8-694B-4B7F-8215-68903FFCD2D7}" destId="{F9E40158-D150-4590-915A-525B2EECA814}" srcOrd="25" destOrd="0" presId="urn:microsoft.com/office/officeart/2005/8/layout/radial6"/>
    <dgm:cxn modelId="{43EB125E-44C4-4F75-AAF1-87D1A89C6730}" type="presParOf" srcId="{F4B68BA8-694B-4B7F-8215-68903FFCD2D7}" destId="{AB6A3C0A-8357-447C-B394-69210922D96A}" srcOrd="26" destOrd="0" presId="urn:microsoft.com/office/officeart/2005/8/layout/radial6"/>
    <dgm:cxn modelId="{690F5E4D-F09C-4F5B-8965-C47CE5D160CF}" type="presParOf" srcId="{F4B68BA8-694B-4B7F-8215-68903FFCD2D7}" destId="{74C0712B-ED66-4B77-ADAB-9DE6844D05F5}" srcOrd="27" destOrd="0" presId="urn:microsoft.com/office/officeart/2005/8/layout/radial6"/>
    <dgm:cxn modelId="{471C71C8-425C-4743-BAB9-F73B205024D6}" type="presParOf" srcId="{F4B68BA8-694B-4B7F-8215-68903FFCD2D7}" destId="{05209CE9-8C46-4F78-ABF5-9C4D887CE0E4}" srcOrd="28" destOrd="0" presId="urn:microsoft.com/office/officeart/2005/8/layout/radial6"/>
    <dgm:cxn modelId="{02B7423A-11F1-403F-9041-884CCD0FA3CC}" type="presParOf" srcId="{F4B68BA8-694B-4B7F-8215-68903FFCD2D7}" destId="{A0968258-0091-486E-A416-1C38F04EA860}" srcOrd="29" destOrd="0" presId="urn:microsoft.com/office/officeart/2005/8/layout/radial6"/>
    <dgm:cxn modelId="{B8CC1EA4-9335-4844-A43A-B894BCA43A0A}" type="presParOf" srcId="{F4B68BA8-694B-4B7F-8215-68903FFCD2D7}" destId="{B76DEB9D-8860-407C-A97F-8A0CB5D83ACC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511149" y="540417"/>
          <a:ext cx="3691000" cy="36909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правобранилаштво</a:t>
          </a:r>
          <a:endParaRPr lang="en-US" sz="1600" kern="1200" dirty="0"/>
        </a:p>
      </dsp:txBody>
      <dsp:txXfrm>
        <a:off x="2051683" y="1080940"/>
        <a:ext cx="2609932" cy="2609875"/>
      </dsp:txXfrm>
    </dsp:sp>
    <dsp:sp modelId="{6AE34D3E-FD5D-4402-89AF-BF559D3EC92D}">
      <dsp:nvSpPr>
        <dsp:cNvPr id="0" name=""/>
        <dsp:cNvSpPr/>
      </dsp:nvSpPr>
      <dsp:spPr>
        <a:xfrm>
          <a:off x="3617154" y="372255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645152" y="3957106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439659" y="203834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4017350" y="4273594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729584" y="9556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792590" y="2657522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16519" y="663848"/>
          <a:ext cx="2649454" cy="25855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Предшколска установа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Месне заједнице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Установе културе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Информациони центар за развој</a:t>
          </a:r>
        </a:p>
      </dsp:txBody>
      <dsp:txXfrm>
        <a:off x="171485" y="1042497"/>
        <a:ext cx="1873446" cy="1828276"/>
      </dsp:txXfrm>
    </dsp:sp>
    <dsp:sp modelId="{D4397D2C-6DDE-4A42-9855-5F94ADD7F1F8}">
      <dsp:nvSpPr>
        <dsp:cNvPr id="0" name=""/>
        <dsp:cNvSpPr/>
      </dsp:nvSpPr>
      <dsp:spPr>
        <a:xfrm>
          <a:off x="3201857" y="968581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498647" y="3146483"/>
          <a:ext cx="742044" cy="7420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580380" y="500748"/>
          <a:ext cx="1500563" cy="15000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800132" y="720430"/>
        <a:ext cx="1061059" cy="1060719"/>
      </dsp:txXfrm>
    </dsp:sp>
    <dsp:sp modelId="{4ABBCF6F-E7DA-4CE7-A2F5-6DD06BFAA1FA}">
      <dsp:nvSpPr>
        <dsp:cNvPr id="0" name=""/>
        <dsp:cNvSpPr/>
      </dsp:nvSpPr>
      <dsp:spPr>
        <a:xfrm>
          <a:off x="4911098" y="1536448"/>
          <a:ext cx="410492" cy="41048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216519" y="4029545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3180577" y="3606124"/>
          <a:ext cx="297229" cy="2975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</a:t>
          </a:r>
          <a:r>
            <a:rPr lang="en-US" sz="1400" kern="1200" dirty="0"/>
            <a:t>26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4956" y="247415"/>
          <a:ext cx="1372513" cy="112905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буџета општине  </a:t>
          </a:r>
          <a:r>
            <a:rPr lang="en-US" sz="1000" kern="1200" dirty="0">
              <a:solidFill>
                <a:schemeClr val="bg1"/>
              </a:solidFill>
            </a:rPr>
            <a:t>1.427.100.000,00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205956" y="412761"/>
        <a:ext cx="970513" cy="798363"/>
      </dsp:txXfrm>
    </dsp:sp>
    <dsp:sp modelId="{98F3E7AB-6934-48FA-B82F-FBEAF1B2375D}">
      <dsp:nvSpPr>
        <dsp:cNvPr id="0" name=""/>
        <dsp:cNvSpPr/>
      </dsp:nvSpPr>
      <dsp:spPr>
        <a:xfrm>
          <a:off x="1469149" y="484517"/>
          <a:ext cx="654852" cy="65485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555950" y="734932"/>
        <a:ext cx="481250" cy="154022"/>
      </dsp:txXfrm>
    </dsp:sp>
    <dsp:sp modelId="{2F60A798-586E-4E47-B649-25F047F36835}">
      <dsp:nvSpPr>
        <dsp:cNvPr id="0" name=""/>
        <dsp:cNvSpPr/>
      </dsp:nvSpPr>
      <dsp:spPr>
        <a:xfrm>
          <a:off x="2215681" y="247415"/>
          <a:ext cx="1129055" cy="1129055"/>
        </a:xfrm>
        <a:prstGeom prst="ellipse">
          <a:avLst/>
        </a:prstGeom>
        <a:solidFill>
          <a:schemeClr val="accent4">
            <a:hueOff val="-571422"/>
            <a:satOff val="4840"/>
            <a:lumOff val="-20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Пренета средства из ранијих година 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62.000.000,00</a:t>
          </a:r>
        </a:p>
      </dsp:txBody>
      <dsp:txXfrm>
        <a:off x="2381027" y="412761"/>
        <a:ext cx="798363" cy="798363"/>
      </dsp:txXfrm>
    </dsp:sp>
    <dsp:sp modelId="{41F09F99-3DCC-47E4-9188-F7D103A1F6E3}">
      <dsp:nvSpPr>
        <dsp:cNvPr id="0" name=""/>
        <dsp:cNvSpPr/>
      </dsp:nvSpPr>
      <dsp:spPr>
        <a:xfrm>
          <a:off x="3436415" y="484517"/>
          <a:ext cx="654852" cy="654852"/>
        </a:xfrm>
        <a:prstGeom prst="mathPlus">
          <a:avLst/>
        </a:prstGeom>
        <a:solidFill>
          <a:schemeClr val="accent4">
            <a:hueOff val="-857133"/>
            <a:satOff val="7260"/>
            <a:lumOff val="-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523216" y="734932"/>
        <a:ext cx="481250" cy="154022"/>
      </dsp:txXfrm>
    </dsp:sp>
    <dsp:sp modelId="{6C1FFF0F-B1A4-4C41-B9D3-30452A0DFA4B}">
      <dsp:nvSpPr>
        <dsp:cNvPr id="0" name=""/>
        <dsp:cNvSpPr/>
      </dsp:nvSpPr>
      <dsp:spPr>
        <a:xfrm>
          <a:off x="6070495" y="252225"/>
          <a:ext cx="1930560" cy="1178688"/>
        </a:xfrm>
        <a:prstGeom prst="ellipse">
          <a:avLst/>
        </a:prstGeom>
        <a:solidFill>
          <a:schemeClr val="accent4">
            <a:hueOff val="-1142844"/>
            <a:satOff val="9680"/>
            <a:lumOff val="-41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  <a:endParaRPr lang="en-US" sz="1300" kern="1200" dirty="0">
            <a:solidFill>
              <a:schemeClr val="bg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1.523.495</a:t>
          </a:r>
          <a:r>
            <a:rPr lang="sr-Cyrl-RS" sz="1300" kern="1200" dirty="0">
              <a:solidFill>
                <a:schemeClr val="bg1"/>
              </a:solidFill>
            </a:rPr>
            <a:t>.</a:t>
          </a:r>
          <a:r>
            <a:rPr lang="en-US" sz="1300" kern="1200" dirty="0">
              <a:solidFill>
                <a:schemeClr val="bg1"/>
              </a:solidFill>
            </a:rPr>
            <a:t>000,00</a:t>
          </a:r>
        </a:p>
      </dsp:txBody>
      <dsp:txXfrm>
        <a:off x="6353219" y="424840"/>
        <a:ext cx="1365112" cy="833458"/>
      </dsp:txXfrm>
    </dsp:sp>
    <dsp:sp modelId="{4F4F87F2-8514-4849-B974-53331EFFA6A3}">
      <dsp:nvSpPr>
        <dsp:cNvPr id="0" name=""/>
        <dsp:cNvSpPr/>
      </dsp:nvSpPr>
      <dsp:spPr>
        <a:xfrm>
          <a:off x="5337180" y="504058"/>
          <a:ext cx="614041" cy="631382"/>
        </a:xfrm>
        <a:prstGeom prst="mathEqual">
          <a:avLst/>
        </a:prstGeom>
        <a:solidFill>
          <a:schemeClr val="accent4">
            <a:hueOff val="-1714266"/>
            <a:satOff val="14520"/>
            <a:lumOff val="-62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418571" y="634123"/>
        <a:ext cx="451259" cy="371252"/>
      </dsp:txXfrm>
    </dsp:sp>
    <dsp:sp modelId="{A6BD896E-4D4C-4AE1-9C22-3ED8631C5A0A}">
      <dsp:nvSpPr>
        <dsp:cNvPr id="0" name=""/>
        <dsp:cNvSpPr/>
      </dsp:nvSpPr>
      <dsp:spPr>
        <a:xfrm>
          <a:off x="4017488" y="271193"/>
          <a:ext cx="1085191" cy="1089267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из осталих извора</a:t>
          </a:r>
          <a:endParaRPr lang="en-U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34.395.000,00</a:t>
          </a:r>
          <a:endParaRPr lang="sr-Cyrl-RS" sz="1000" kern="1200" dirty="0">
            <a:solidFill>
              <a:schemeClr val="bg1"/>
            </a:solidFill>
          </a:endParaRPr>
        </a:p>
      </dsp:txBody>
      <dsp:txXfrm>
        <a:off x="4176411" y="430712"/>
        <a:ext cx="767345" cy="770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1">
            <a:shade val="80000"/>
            <a:hueOff val="52776"/>
            <a:satOff val="-2358"/>
            <a:lumOff val="54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/>
            <a:t>Донације</a:t>
          </a:r>
          <a:r>
            <a:rPr lang="sr-Cyrl-CS" sz="1400" b="1" kern="1200"/>
            <a:t> </a:t>
          </a:r>
          <a:r>
            <a:rPr lang="sr-Cyrl-CS" sz="1400" kern="120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>
              <a:latin typeface="Calibri" panose="020F0502020204030204" pitchFamily="34" charset="0"/>
            </a:rPr>
            <a:t>Трансфери п</a:t>
          </a:r>
          <a:r>
            <a:rPr lang="ru-RU" altLang="en-US" sz="1400" kern="120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>
              <a:latin typeface="Calibri" panose="020F0502020204030204" pitchFamily="34" charset="0"/>
            </a:rPr>
            <a:t>наменски (</a:t>
          </a:r>
          <a:r>
            <a:rPr lang="sr-Cyrl-RS" altLang="en-US" sz="1400" kern="120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>
              <a:latin typeface="Calibri" panose="020F0502020204030204" pitchFamily="34" charset="0"/>
            </a:rPr>
            <a:t> </a:t>
          </a:r>
          <a:r>
            <a:rPr lang="sr-Cyrl-RS" altLang="en-US" sz="1400" kern="120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1">
            <a:shade val="80000"/>
            <a:hueOff val="105552"/>
            <a:satOff val="-4717"/>
            <a:lumOff val="109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1">
            <a:shade val="80000"/>
            <a:hueOff val="158327"/>
            <a:satOff val="-7075"/>
            <a:lumOff val="163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1">
            <a:shade val="80000"/>
            <a:hueOff val="211103"/>
            <a:satOff val="-9434"/>
            <a:lumOff val="218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787591" y="1251626"/>
          <a:ext cx="2993767" cy="2993767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/>
            <a:t>Укупни буџетски приходи и примања  1.</a:t>
          </a:r>
          <a:r>
            <a:rPr lang="en-US" sz="2200" kern="1200" dirty="0"/>
            <a:t>489</a:t>
          </a:r>
          <a:r>
            <a:rPr lang="sr-Cyrl-RS" sz="2200" kern="1200" dirty="0"/>
            <a:t>.</a:t>
          </a:r>
          <a:r>
            <a:rPr lang="en-US" sz="2200" kern="1200" dirty="0"/>
            <a:t>100</a:t>
          </a:r>
          <a:r>
            <a:rPr lang="sr-Cyrl-RS" sz="2200" kern="1200" dirty="0"/>
            <a:t>.000,00 динара</a:t>
          </a:r>
          <a:endParaRPr lang="en-US" sz="2200" kern="1200" dirty="0"/>
        </a:p>
      </dsp:txBody>
      <dsp:txXfrm>
        <a:off x="3226018" y="1690053"/>
        <a:ext cx="2116913" cy="2116913"/>
      </dsp:txXfrm>
    </dsp:sp>
    <dsp:sp modelId="{63432802-399F-407F-AC10-7219543A0326}">
      <dsp:nvSpPr>
        <dsp:cNvPr id="0" name=""/>
        <dsp:cNvSpPr/>
      </dsp:nvSpPr>
      <dsp:spPr>
        <a:xfrm>
          <a:off x="3536033" y="4933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20"/>
                <a:satOff val="-64"/>
                <a:lumOff val="682"/>
                <a:alphaOff val="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Приходи од  пореза  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918.374.8</a:t>
          </a:r>
          <a:r>
            <a:rPr lang="sr-Latn-RS" sz="1200" kern="1200" dirty="0"/>
            <a:t>6</a:t>
          </a:r>
          <a:r>
            <a:rPr lang="en-US" sz="1200" kern="1200" dirty="0"/>
            <a:t>0</a:t>
          </a:r>
          <a:r>
            <a:rPr lang="sr-Cyrl-RS" sz="1200" kern="1200" dirty="0"/>
            <a:t>,00       динара</a:t>
          </a:r>
          <a:endParaRPr lang="en-US" sz="1200" kern="1200" dirty="0"/>
        </a:p>
      </dsp:txBody>
      <dsp:txXfrm>
        <a:off x="3755246" y="268550"/>
        <a:ext cx="1058457" cy="1058457"/>
      </dsp:txXfrm>
    </dsp:sp>
    <dsp:sp modelId="{449BFEB2-6844-4A2C-8DC2-780280CBA079}">
      <dsp:nvSpPr>
        <dsp:cNvPr id="0" name=""/>
        <dsp:cNvSpPr/>
      </dsp:nvSpPr>
      <dsp:spPr>
        <a:xfrm>
          <a:off x="5061176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40"/>
                <a:satOff val="-128"/>
                <a:lumOff val="1363"/>
                <a:alphaOff val="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Трансфери </a:t>
          </a:r>
          <a:r>
            <a:rPr lang="en-US" sz="1200" kern="1200" dirty="0"/>
            <a:t>7</a:t>
          </a:r>
          <a:r>
            <a:rPr lang="sr-Latn-RS" sz="1200" kern="1200" dirty="0"/>
            <a:t>0</a:t>
          </a:r>
          <a:r>
            <a:rPr lang="en-US" sz="1200" kern="1200" dirty="0"/>
            <a:t>.777.340</a:t>
          </a:r>
          <a:r>
            <a:rPr lang="sr-Cyrl-RS" sz="1200" kern="1200" dirty="0"/>
            <a:t>,</a:t>
          </a:r>
          <a:r>
            <a:rPr lang="en-US" sz="1200" kern="1200" dirty="0"/>
            <a:t>00</a:t>
          </a:r>
          <a:r>
            <a:rPr lang="sr-Latn-RS" sz="1200" kern="1200" dirty="0"/>
            <a:t> </a:t>
          </a:r>
          <a:r>
            <a:rPr lang="sr-Cyrl-RS" sz="1200" kern="1200" dirty="0"/>
            <a:t>динара</a:t>
          </a:r>
          <a:endParaRPr lang="en-US" sz="1200" kern="1200" dirty="0"/>
        </a:p>
      </dsp:txBody>
      <dsp:txXfrm>
        <a:off x="5280389" y="1003020"/>
        <a:ext cx="1058457" cy="1058457"/>
      </dsp:txXfrm>
    </dsp:sp>
    <dsp:sp modelId="{9DDE88A7-5745-4E4F-A7A8-F71A4DA0D5F2}">
      <dsp:nvSpPr>
        <dsp:cNvPr id="0" name=""/>
        <dsp:cNvSpPr/>
      </dsp:nvSpPr>
      <dsp:spPr>
        <a:xfrm>
          <a:off x="5446027" y="2417795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60"/>
                <a:satOff val="-192"/>
                <a:lumOff val="2045"/>
                <a:alphaOff val="1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Други приходи  </a:t>
          </a:r>
          <a:r>
            <a:rPr lang="en-US" sz="1200" kern="1200" dirty="0"/>
            <a:t>2</a:t>
          </a:r>
          <a:r>
            <a:rPr lang="sr-Cyrl-RS" sz="1200" kern="1200" dirty="0"/>
            <a:t>6</a:t>
          </a:r>
          <a:r>
            <a:rPr lang="en-US" sz="1200" kern="1200" dirty="0"/>
            <a:t>6</a:t>
          </a:r>
          <a:r>
            <a:rPr lang="sr-Cyrl-RS" sz="1200" kern="1200" dirty="0"/>
            <a:t>.</a:t>
          </a:r>
          <a:r>
            <a:rPr lang="en-US" sz="1200" kern="1200" dirty="0"/>
            <a:t>83</a:t>
          </a:r>
          <a:r>
            <a:rPr lang="sr-Latn-RS" sz="1200" kern="1200" dirty="0"/>
            <a:t>0</a:t>
          </a:r>
          <a:r>
            <a:rPr lang="sr-Cyrl-RS" sz="1200" kern="1200" dirty="0"/>
            <a:t>.</a:t>
          </a:r>
          <a:r>
            <a:rPr lang="sr-Latn-RS" sz="1200" kern="1200" dirty="0"/>
            <a:t>00</a:t>
          </a:r>
          <a:r>
            <a:rPr lang="en-US" sz="1200" kern="1200" dirty="0"/>
            <a:t>0</a:t>
          </a:r>
          <a:r>
            <a:rPr lang="sr-Cyrl-RS" sz="1200" kern="1200" dirty="0"/>
            <a:t>,00 динара</a:t>
          </a:r>
          <a:endParaRPr lang="en-US" sz="1200" kern="1200" dirty="0"/>
        </a:p>
      </dsp:txBody>
      <dsp:txXfrm>
        <a:off x="5665240" y="2637008"/>
        <a:ext cx="1058457" cy="1058457"/>
      </dsp:txXfrm>
    </dsp:sp>
    <dsp:sp modelId="{72DE4213-15E1-4436-8045-C055E8A54EDE}">
      <dsp:nvSpPr>
        <dsp:cNvPr id="0" name=""/>
        <dsp:cNvSpPr/>
      </dsp:nvSpPr>
      <dsp:spPr>
        <a:xfrm>
          <a:off x="4382424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81"/>
                <a:satOff val="-257"/>
                <a:lumOff val="2726"/>
                <a:alphaOff val="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продаје нефинансијске имовине  </a:t>
          </a:r>
          <a:r>
            <a:rPr lang="en-US" sz="1200" kern="1200" dirty="0"/>
            <a:t>4</a:t>
          </a:r>
          <a:r>
            <a:rPr lang="sr-Latn-RS" sz="1200" kern="1200" dirty="0"/>
            <a:t>0</a:t>
          </a:r>
          <a:r>
            <a:rPr lang="en-US" sz="1200" kern="1200" dirty="0"/>
            <a:t>0</a:t>
          </a:r>
          <a:r>
            <a:rPr lang="sr-Cyrl-RS" sz="1200" kern="1200" dirty="0"/>
            <a:t>.000,00 динара</a:t>
          </a:r>
          <a:endParaRPr lang="en-US" sz="1200" kern="1200" dirty="0"/>
        </a:p>
      </dsp:txBody>
      <dsp:txXfrm>
        <a:off x="4601637" y="3976829"/>
        <a:ext cx="1058457" cy="1058457"/>
      </dsp:txXfrm>
    </dsp:sp>
    <dsp:sp modelId="{91CFC9CD-FF79-40EF-A271-A8DBB0423AC2}">
      <dsp:nvSpPr>
        <dsp:cNvPr id="0" name=""/>
        <dsp:cNvSpPr/>
      </dsp:nvSpPr>
      <dsp:spPr>
        <a:xfrm>
          <a:off x="2689643" y="375761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01"/>
                <a:satOff val="-321"/>
                <a:lumOff val="3408"/>
                <a:alphaOff val="2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Примања од задуживања продаје фин. имовине </a:t>
          </a:r>
          <a:r>
            <a:rPr lang="en-US" sz="1200" kern="1200" dirty="0"/>
            <a:t>170</a:t>
          </a:r>
          <a:r>
            <a:rPr lang="sr-Latn-RS" sz="1200" kern="1200" dirty="0"/>
            <a:t>.7</a:t>
          </a:r>
          <a:r>
            <a:rPr lang="en-US" sz="1200" kern="1200" dirty="0"/>
            <a:t>17</a:t>
          </a:r>
          <a:r>
            <a:rPr lang="sr-Latn-RS" sz="1200" kern="1200" dirty="0"/>
            <a:t>.</a:t>
          </a:r>
          <a:r>
            <a:rPr lang="en-US" sz="1200" kern="1200" dirty="0"/>
            <a:t>8</a:t>
          </a:r>
          <a:r>
            <a:rPr lang="sr-Latn-RS" sz="1200" kern="1200" dirty="0"/>
            <a:t>00</a:t>
          </a:r>
          <a:r>
            <a:rPr lang="sr-Cyrl-RS" sz="1200" kern="1200" dirty="0"/>
            <a:t>,</a:t>
          </a:r>
          <a:r>
            <a:rPr lang="en-US" sz="1200" kern="1200" dirty="0"/>
            <a:t>0</a:t>
          </a:r>
          <a:r>
            <a:rPr lang="sr-Cyrl-RS" sz="1200" kern="1200" dirty="0"/>
            <a:t>0 динара</a:t>
          </a:r>
          <a:endParaRPr lang="en-US" sz="1200" kern="1200" dirty="0"/>
        </a:p>
      </dsp:txBody>
      <dsp:txXfrm>
        <a:off x="2908856" y="3976829"/>
        <a:ext cx="1058457" cy="1058457"/>
      </dsp:txXfrm>
    </dsp:sp>
    <dsp:sp modelId="{FC69A2CE-A671-47B5-8CD8-544465E52E9C}">
      <dsp:nvSpPr>
        <dsp:cNvPr id="0" name=""/>
        <dsp:cNvSpPr/>
      </dsp:nvSpPr>
      <dsp:spPr>
        <a:xfrm>
          <a:off x="1634211" y="2434146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21"/>
                <a:satOff val="-385"/>
                <a:lumOff val="4089"/>
                <a:alphaOff val="2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Пренета средства из ранијих година</a:t>
          </a:r>
          <a:r>
            <a:rPr lang="sr-Latn-RS" sz="1100" kern="1200" dirty="0"/>
            <a:t> </a:t>
          </a:r>
          <a:r>
            <a:rPr lang="en-US" sz="1100" kern="1200" dirty="0"/>
            <a:t>62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.</a:t>
          </a:r>
          <a:r>
            <a:rPr lang="en-US" sz="1100" kern="1200" dirty="0"/>
            <a:t>000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</a:t>
          </a:r>
          <a:r>
            <a:rPr lang="sr-Latn-RS" sz="1100" kern="1200" dirty="0"/>
            <a:t> </a:t>
          </a: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1853424" y="2653359"/>
        <a:ext cx="1058457" cy="1058457"/>
      </dsp:txXfrm>
    </dsp:sp>
    <dsp:sp modelId="{9B647FE1-A88A-4E35-9B19-317D6ADD791B}">
      <dsp:nvSpPr>
        <dsp:cNvPr id="0" name=""/>
        <dsp:cNvSpPr/>
      </dsp:nvSpPr>
      <dsp:spPr>
        <a:xfrm>
          <a:off x="2010890" y="783807"/>
          <a:ext cx="1496883" cy="149688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141"/>
                <a:satOff val="-449"/>
                <a:lumOff val="4771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за рефундацију расхода </a:t>
          </a:r>
          <a:r>
            <a:rPr lang="en-US" sz="1100" kern="1200" dirty="0"/>
            <a:t>0</a:t>
          </a:r>
          <a:r>
            <a:rPr lang="sr-Cyrl-RS" sz="1100" kern="1200" dirty="0"/>
            <a:t>,</a:t>
          </a:r>
          <a:r>
            <a:rPr lang="en-US" sz="1100" kern="1200" dirty="0"/>
            <a:t>00</a:t>
          </a:r>
          <a:r>
            <a:rPr lang="sr-Cyrl-RS" sz="1100" kern="1200" dirty="0"/>
            <a:t> динара</a:t>
          </a:r>
          <a:endParaRPr lang="en-US" sz="1100" kern="1200" dirty="0"/>
        </a:p>
      </dsp:txBody>
      <dsp:txXfrm>
        <a:off x="2230103" y="1003020"/>
        <a:ext cx="1058457" cy="1058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1">
            <a:shade val="80000"/>
            <a:hueOff val="37697"/>
            <a:satOff val="-1685"/>
            <a:lumOff val="3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1">
            <a:shade val="80000"/>
            <a:hueOff val="75394"/>
            <a:satOff val="-3369"/>
            <a:lumOff val="7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1">
            <a:shade val="80000"/>
            <a:hueOff val="113091"/>
            <a:satOff val="-5054"/>
            <a:lumOff val="117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/>
            <a:t>Остали расходи </a:t>
          </a:r>
          <a:r>
            <a:rPr lang="sr-Cyrl-RS" sz="1400" kern="120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1">
            <a:shade val="80000"/>
            <a:hueOff val="150788"/>
            <a:satOff val="-6738"/>
            <a:lumOff val="15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међумесног превоза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1">
            <a:shade val="80000"/>
            <a:hueOff val="188485"/>
            <a:satOff val="-8423"/>
            <a:lumOff val="19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1">
            <a:shade val="80000"/>
            <a:hueOff val="226182"/>
            <a:satOff val="-10107"/>
            <a:lumOff val="234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Буџетска резерва </a:t>
          </a:r>
          <a:r>
            <a:rPr lang="sr-Cyrl-RS" sz="1500" kern="120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1">
            <a:shade val="80000"/>
            <a:hueOff val="263879"/>
            <a:satOff val="-11792"/>
            <a:lumOff val="273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/>
            <a:t>Капитални издаци </a:t>
          </a:r>
          <a:r>
            <a:rPr lang="sr-Cyrl-RS" sz="1500" kern="120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DEB9D-8860-407C-A97F-8A0CB5D83ACC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0712B-ED66-4B77-ADAB-9DE6844D05F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51974" y="190572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378934" y="533494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164112" y="386153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11645" y="350754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199873" y="385815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02576" y="1570779"/>
          <a:ext cx="1634520" cy="14699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>
              <a:solidFill>
                <a:schemeClr val="bg1"/>
              </a:solidFill>
            </a:rPr>
            <a:t>Укупни расходи и издаци </a:t>
          </a:r>
          <a:r>
            <a:rPr lang="en-GB" sz="1200" kern="1200" dirty="0">
              <a:solidFill>
                <a:schemeClr val="bg1"/>
              </a:solidFill>
            </a:rPr>
            <a:t>1.489.1</a:t>
          </a:r>
          <a:r>
            <a:rPr lang="sr-Cyrl-RS" sz="1200" kern="1200" dirty="0">
              <a:solidFill>
                <a:schemeClr val="bg1"/>
              </a:solidFill>
            </a:rPr>
            <a:t>00</a:t>
          </a:r>
          <a:r>
            <a:rPr lang="en-GB" sz="1200" kern="1200" dirty="0">
              <a:solidFill>
                <a:schemeClr val="bg1"/>
              </a:solidFill>
            </a:rPr>
            <a:t>.</a:t>
          </a:r>
          <a:r>
            <a:rPr lang="sr-Cyrl-RS" sz="1200" kern="1200" dirty="0">
              <a:solidFill>
                <a:schemeClr val="bg1"/>
              </a:solidFill>
            </a:rPr>
            <a:t>0</a:t>
          </a:r>
          <a:r>
            <a:rPr lang="en-GB" sz="1200" kern="1200" dirty="0">
              <a:solidFill>
                <a:schemeClr val="bg1"/>
              </a:solidFill>
            </a:rPr>
            <a:t>00</a:t>
          </a:r>
          <a:r>
            <a:rPr lang="sr-Cyrl-RS" sz="1200" kern="1200" dirty="0">
              <a:solidFill>
                <a:schemeClr val="bg1"/>
              </a:solidFill>
            </a:rPr>
            <a:t>,</a:t>
          </a:r>
          <a:r>
            <a:rPr lang="en-GB" sz="1200" kern="1200" dirty="0">
              <a:solidFill>
                <a:schemeClr val="bg1"/>
              </a:solidFill>
            </a:rPr>
            <a:t>00</a:t>
          </a:r>
        </a:p>
      </dsp:txBody>
      <dsp:txXfrm>
        <a:off x="3541946" y="1786055"/>
        <a:ext cx="1155780" cy="1039445"/>
      </dsp:txXfrm>
    </dsp:sp>
    <dsp:sp modelId="{73F305AC-CFDC-45B1-8AB8-6FABD1C99179}">
      <dsp:nvSpPr>
        <dsp:cNvPr id="0" name=""/>
        <dsp:cNvSpPr/>
      </dsp:nvSpPr>
      <dsp:spPr>
        <a:xfrm>
          <a:off x="3629879" y="-101085"/>
          <a:ext cx="979913" cy="10267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solidFill>
                <a:schemeClr val="bg1"/>
              </a:solidFill>
            </a:rPr>
            <a:t>Коришћење роба и услуга </a:t>
          </a:r>
          <a:r>
            <a:rPr lang="en-US" sz="800" kern="1200" dirty="0">
              <a:solidFill>
                <a:schemeClr val="bg1"/>
              </a:solidFill>
            </a:rPr>
            <a:t>588</a:t>
          </a:r>
          <a:r>
            <a:rPr lang="en-GB" sz="800" kern="1200" dirty="0">
              <a:solidFill>
                <a:schemeClr val="bg1"/>
              </a:solidFill>
            </a:rPr>
            <a:t>.780.600,00</a:t>
          </a:r>
          <a:r>
            <a:rPr lang="ru-RU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73384" y="49281"/>
        <a:ext cx="692903" cy="726029"/>
      </dsp:txXfrm>
    </dsp:sp>
    <dsp:sp modelId="{A14630AA-C1BD-4A7E-B665-0A7C9B6C19C9}">
      <dsp:nvSpPr>
        <dsp:cNvPr id="0" name=""/>
        <dsp:cNvSpPr/>
      </dsp:nvSpPr>
      <dsp:spPr>
        <a:xfrm>
          <a:off x="4747500" y="295925"/>
          <a:ext cx="970594" cy="955986"/>
        </a:xfrm>
        <a:prstGeom prst="ellipse">
          <a:avLst/>
        </a:prstGeom>
        <a:solidFill>
          <a:schemeClr val="accent3">
            <a:hueOff val="47619"/>
            <a:satOff val="-5344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Дотације и трансфери 1</a:t>
          </a:r>
          <a:r>
            <a:rPr lang="en-US" sz="800" kern="1200" dirty="0">
              <a:solidFill>
                <a:schemeClr val="bg1"/>
              </a:solidFill>
            </a:rPr>
            <a:t>46</a:t>
          </a:r>
          <a:r>
            <a:rPr lang="en-GB" sz="800" kern="1200" dirty="0">
              <a:solidFill>
                <a:schemeClr val="bg1"/>
              </a:solidFill>
            </a:rPr>
            <a:t>.782.</a:t>
          </a:r>
          <a:r>
            <a:rPr lang="sr-Cyrl-RS" sz="800" kern="1200" dirty="0">
              <a:solidFill>
                <a:schemeClr val="bg1"/>
              </a:solidFill>
            </a:rPr>
            <a:t>000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89640" y="435926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392024" y="1282236"/>
          <a:ext cx="1057243" cy="876847"/>
        </a:xfrm>
        <a:prstGeom prst="ellipse">
          <a:avLst/>
        </a:prstGeom>
        <a:solidFill>
          <a:schemeClr val="accent3">
            <a:hueOff val="95237"/>
            <a:satOff val="-10687"/>
            <a:lumOff val="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Расходи за запослене </a:t>
          </a:r>
          <a:r>
            <a:rPr lang="en-US" sz="800" kern="1200" dirty="0">
              <a:solidFill>
                <a:schemeClr val="bg1"/>
              </a:solidFill>
            </a:rPr>
            <a:t>395</a:t>
          </a:r>
          <a:r>
            <a:rPr lang="en-GB" sz="800" kern="1200" dirty="0">
              <a:solidFill>
                <a:schemeClr val="bg1"/>
              </a:solidFill>
            </a:rPr>
            <a:t>.140.2</a:t>
          </a:r>
          <a:r>
            <a:rPr lang="sr-Cyrl-RS" sz="800" kern="1200" dirty="0">
              <a:solidFill>
                <a:schemeClr val="bg1"/>
              </a:solidFill>
            </a:rPr>
            <a:t>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546854" y="1410647"/>
        <a:ext cx="747583" cy="620025"/>
      </dsp:txXfrm>
    </dsp:sp>
    <dsp:sp modelId="{115526CD-270E-4C52-A164-15F2B6F9FE39}">
      <dsp:nvSpPr>
        <dsp:cNvPr id="0" name=""/>
        <dsp:cNvSpPr/>
      </dsp:nvSpPr>
      <dsp:spPr>
        <a:xfrm>
          <a:off x="5477124" y="2463109"/>
          <a:ext cx="887042" cy="855574"/>
        </a:xfrm>
        <a:prstGeom prst="ellipse">
          <a:avLst/>
        </a:prstGeom>
        <a:solidFill>
          <a:schemeClr val="accent3">
            <a:hueOff val="142856"/>
            <a:satOff val="-16031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Социјална помоћ динара </a:t>
          </a:r>
          <a:r>
            <a:rPr lang="en-US" sz="800" kern="1200" dirty="0">
              <a:solidFill>
                <a:schemeClr val="bg1"/>
              </a:solidFill>
            </a:rPr>
            <a:t>51</a:t>
          </a:r>
          <a:r>
            <a:rPr lang="sr-Cyrl-RS" sz="800" kern="1200" dirty="0">
              <a:solidFill>
                <a:schemeClr val="bg1"/>
              </a:solidFill>
            </a:rPr>
            <a:t>.</a:t>
          </a:r>
          <a:r>
            <a:rPr lang="en-US" sz="800" kern="1200" dirty="0">
              <a:solidFill>
                <a:schemeClr val="bg1"/>
              </a:solidFill>
            </a:rPr>
            <a:t>500</a:t>
          </a:r>
          <a:r>
            <a:rPr lang="sr-Cyrl-RS" sz="800" kern="1200" dirty="0">
              <a:solidFill>
                <a:schemeClr val="bg1"/>
              </a:solidFill>
            </a:rPr>
            <a:t>.000,00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07028" y="2588405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748104" y="3369329"/>
          <a:ext cx="981083" cy="875067"/>
        </a:xfrm>
        <a:prstGeom prst="ellipse">
          <a:avLst/>
        </a:prstGeom>
        <a:solidFill>
          <a:schemeClr val="accent3">
            <a:hueOff val="190475"/>
            <a:satOff val="-21374"/>
            <a:lumOff val="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Субвенције </a:t>
          </a:r>
          <a:r>
            <a:rPr lang="en-US" sz="800" kern="1200" dirty="0">
              <a:solidFill>
                <a:schemeClr val="bg1"/>
              </a:solidFill>
            </a:rPr>
            <a:t>34</a:t>
          </a:r>
          <a:r>
            <a:rPr lang="en-GB" sz="800" kern="1200" dirty="0">
              <a:solidFill>
                <a:schemeClr val="bg1"/>
              </a:solidFill>
            </a:rPr>
            <a:t>.950.</a:t>
          </a:r>
          <a:r>
            <a:rPr lang="sr-Cyrl-RS" sz="800" kern="1200" dirty="0">
              <a:solidFill>
                <a:schemeClr val="bg1"/>
              </a:solidFill>
            </a:rPr>
            <a:t>0</a:t>
          </a:r>
          <a:r>
            <a:rPr lang="en-GB" sz="800" kern="1200" dirty="0">
              <a:solidFill>
                <a:schemeClr val="bg1"/>
              </a:solidFill>
            </a:rPr>
            <a:t>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891780" y="3497480"/>
        <a:ext cx="693731" cy="618765"/>
      </dsp:txXfrm>
    </dsp:sp>
    <dsp:sp modelId="{D19ADD6D-9F0A-4766-B637-BB2D5495A9BB}">
      <dsp:nvSpPr>
        <dsp:cNvPr id="0" name=""/>
        <dsp:cNvSpPr/>
      </dsp:nvSpPr>
      <dsp:spPr>
        <a:xfrm>
          <a:off x="3662615" y="3771473"/>
          <a:ext cx="914441" cy="855574"/>
        </a:xfrm>
        <a:prstGeom prst="ellipse">
          <a:avLst/>
        </a:prstGeom>
        <a:solidFill>
          <a:schemeClr val="accent3">
            <a:hueOff val="238094"/>
            <a:satOff val="-26718"/>
            <a:lumOff val="45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Остали расходи 5</a:t>
          </a:r>
          <a:r>
            <a:rPr lang="en-US" sz="800" kern="1200" dirty="0">
              <a:solidFill>
                <a:schemeClr val="bg1"/>
              </a:solidFill>
            </a:rPr>
            <a:t>9</a:t>
          </a:r>
          <a:r>
            <a:rPr lang="en-GB" sz="800" kern="1200" dirty="0">
              <a:solidFill>
                <a:schemeClr val="bg1"/>
              </a:solidFill>
            </a:rPr>
            <a:t>.322.0</a:t>
          </a:r>
          <a:r>
            <a:rPr lang="sr-Cyrl-RS" sz="800" kern="1200" dirty="0">
              <a:solidFill>
                <a:schemeClr val="bg1"/>
              </a:solidFill>
            </a:rPr>
            <a:t>00</a:t>
          </a:r>
          <a:r>
            <a:rPr lang="en-GB" sz="800" kern="1200" dirty="0">
              <a:solidFill>
                <a:schemeClr val="bg1"/>
              </a:solidFill>
            </a:rPr>
            <a:t>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96532" y="3896769"/>
        <a:ext cx="646607" cy="604982"/>
      </dsp:txXfrm>
    </dsp:sp>
    <dsp:sp modelId="{4F05B281-B6DB-45BB-A427-1BF92AADC139}">
      <dsp:nvSpPr>
        <dsp:cNvPr id="0" name=""/>
        <dsp:cNvSpPr/>
      </dsp:nvSpPr>
      <dsp:spPr>
        <a:xfrm>
          <a:off x="2516811" y="3376095"/>
          <a:ext cx="980127" cy="923084"/>
        </a:xfrm>
        <a:prstGeom prst="ellipse">
          <a:avLst/>
        </a:prstGeom>
        <a:solidFill>
          <a:schemeClr val="accent3">
            <a:hueOff val="285712"/>
            <a:satOff val="-32061"/>
            <a:lumOff val="5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Средства резерве </a:t>
          </a:r>
          <a:r>
            <a:rPr lang="en-US" sz="800" kern="1200" dirty="0">
              <a:solidFill>
                <a:schemeClr val="bg1"/>
              </a:solidFill>
            </a:rPr>
            <a:t>22</a:t>
          </a:r>
          <a:r>
            <a:rPr lang="en-GB" sz="800" kern="1200" dirty="0">
              <a:solidFill>
                <a:schemeClr val="bg1"/>
              </a:solidFill>
            </a:rPr>
            <a:t>.706.200,00</a:t>
          </a:r>
        </a:p>
      </dsp:txBody>
      <dsp:txXfrm>
        <a:off x="2660347" y="3511278"/>
        <a:ext cx="693055" cy="652718"/>
      </dsp:txXfrm>
    </dsp:sp>
    <dsp:sp modelId="{2D6C03BD-4023-431E-84F6-C080A9961C8A}">
      <dsp:nvSpPr>
        <dsp:cNvPr id="0" name=""/>
        <dsp:cNvSpPr/>
      </dsp:nvSpPr>
      <dsp:spPr>
        <a:xfrm>
          <a:off x="1972887" y="2453216"/>
          <a:ext cx="990270" cy="966247"/>
        </a:xfrm>
        <a:prstGeom prst="ellipse">
          <a:avLst/>
        </a:prstGeom>
        <a:solidFill>
          <a:schemeClr val="accent3">
            <a:hueOff val="333331"/>
            <a:satOff val="-37405"/>
            <a:lumOff val="64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Капитални издаци </a:t>
          </a:r>
          <a:r>
            <a:rPr lang="en-US" sz="800" kern="1200" dirty="0">
              <a:solidFill>
                <a:schemeClr val="bg1"/>
              </a:solidFill>
            </a:rPr>
            <a:t>184</a:t>
          </a:r>
          <a:r>
            <a:rPr lang="en-GB" sz="800" kern="1200" dirty="0">
              <a:solidFill>
                <a:schemeClr val="bg1"/>
              </a:solidFill>
            </a:rPr>
            <a:t>.918.000,00</a:t>
          </a:r>
          <a:r>
            <a:rPr lang="sr-Cyrl-RS" sz="800" kern="1200" dirty="0">
              <a:solidFill>
                <a:schemeClr val="bg1"/>
              </a:solidFill>
            </a:rPr>
            <a:t>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117909" y="2594720"/>
        <a:ext cx="700226" cy="683239"/>
      </dsp:txXfrm>
    </dsp:sp>
    <dsp:sp modelId="{F9E40158-D150-4590-915A-525B2EECA814}">
      <dsp:nvSpPr>
        <dsp:cNvPr id="0" name=""/>
        <dsp:cNvSpPr/>
      </dsp:nvSpPr>
      <dsp:spPr>
        <a:xfrm>
          <a:off x="1780332" y="1197150"/>
          <a:ext cx="1077390" cy="1047019"/>
        </a:xfrm>
        <a:prstGeom prst="ellipse">
          <a:avLst/>
        </a:prstGeom>
        <a:solidFill>
          <a:schemeClr val="accent3">
            <a:hueOff val="380950"/>
            <a:satOff val="-42748"/>
            <a:lumOff val="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Издаци за отплату главнице и </a:t>
          </a:r>
          <a:r>
            <a:rPr lang="sr-Cyrl-RS" sz="800" kern="1200" dirty="0" err="1">
              <a:solidFill>
                <a:schemeClr val="bg1"/>
              </a:solidFill>
            </a:rPr>
            <a:t>наб</a:t>
          </a:r>
          <a:r>
            <a:rPr lang="sr-Cyrl-RS" sz="800" kern="1200" dirty="0">
              <a:solidFill>
                <a:schemeClr val="bg1"/>
              </a:solidFill>
            </a:rPr>
            <a:t>. финанс. Имовине 0,00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1938112" y="1350482"/>
        <a:ext cx="761830" cy="740355"/>
      </dsp:txXfrm>
    </dsp:sp>
    <dsp:sp modelId="{05209CE9-8C46-4F78-ABF5-9C4D887CE0E4}">
      <dsp:nvSpPr>
        <dsp:cNvPr id="0" name=""/>
        <dsp:cNvSpPr/>
      </dsp:nvSpPr>
      <dsp:spPr>
        <a:xfrm>
          <a:off x="2560835" y="388639"/>
          <a:ext cx="892080" cy="770558"/>
        </a:xfrm>
        <a:prstGeom prst="ellipse">
          <a:avLst/>
        </a:prstGeom>
        <a:solidFill>
          <a:schemeClr val="accent3">
            <a:hueOff val="428568"/>
            <a:satOff val="-48092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камата </a:t>
          </a:r>
          <a:r>
            <a:rPr lang="en-US" sz="800" kern="1200" dirty="0">
              <a:solidFill>
                <a:schemeClr val="bg1"/>
              </a:solidFill>
            </a:rPr>
            <a:t>5.001.000</a:t>
          </a:r>
          <a:r>
            <a:rPr lang="sr-Cyrl-RS" sz="800" kern="1200" dirty="0">
              <a:solidFill>
                <a:schemeClr val="bg1"/>
              </a:solidFill>
            </a:rPr>
            <a:t>,00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691477" y="501485"/>
        <a:ext cx="630796" cy="544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16/1/2026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16/1/2026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16/1/2026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2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801" r:id="rId13"/>
    <p:sldLayoutId id="2147483907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6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6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7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6D0B2-16B7-4356-BD71-E1179A00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ОПШТИНА КАЊИЖА</a:t>
            </a:r>
            <a:br>
              <a:rPr lang="en-US" alt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FF7A5285-4E3C-CF58-0C99-14A48994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11" y="4870824"/>
            <a:ext cx="7504463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ГРАЂАНСКИ ВОДИЧ КРОЗ ОДЛУКУ О БУЏЕТУ ЗА 202</a:t>
            </a:r>
            <a:r>
              <a:rPr lang="en-US" altLang="en-US" sz="2400" dirty="0"/>
              <a:t>6</a:t>
            </a:r>
            <a:r>
              <a:rPr lang="en-US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ГОДИНУ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B2D17-C8DE-49A8-85B7-8CD3B754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9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F10938-14DF-7856-51AE-D54AF5E6D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15306" b="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  <p:sp>
        <p:nvSpPr>
          <p:cNvPr id="26" name="Slide Number Placeholder 25" hidden="1"/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33" name="Slide Number Placeholder 3" hidden="1">
            <a:extLst>
              <a:ext uri="{FF2B5EF4-FFF2-40B4-BE49-F238E27FC236}">
                <a16:creationId xmlns:a16="http://schemas.microsoft.com/office/drawing/2014/main" id="{42173BFA-637B-1935-58A2-BAB456A7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kern="120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САДРЖАЈ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5" y="1590742"/>
            <a:ext cx="7926187" cy="5078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Увод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финансира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настаје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учествује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буџетском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чега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доноси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пуни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општинска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каса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примања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2026.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троше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јавна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средства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издаци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планираних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издатака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2026.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годину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програмима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буџета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расподељени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индиректним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буџетским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корисницима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Cyrl-R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Појам родно одговорног буџетирања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7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Драги суграђани и 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суграђанке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Грађански буџет представља сажет и јасан приказ Одлуке о буџету општине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Кањижа за 202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sr-Cyrl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</a:t>
            </a:r>
            <a:r>
              <a:rPr lang="sr-Latn-R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</a:t>
            </a:r>
            <a:r>
              <a:rPr lang="sr-Cyrl-R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њиже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заједничком постављању циљева, дефинисању приоритета и планирању развоја наше општине.</a:t>
            </a:r>
            <a:endParaRPr lang="sr-Cyrl-R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sr-Cyrl-RS" dirty="0"/>
          </a:p>
          <a:p>
            <a:pPr algn="r"/>
            <a:r>
              <a:rPr lang="sr-Cyrl-RS" dirty="0"/>
              <a:t>Роберт </a:t>
            </a:r>
            <a:r>
              <a:rPr lang="sr-Cyrl-RS" dirty="0" err="1"/>
              <a:t>Фејстамер</a:t>
            </a:r>
            <a:endParaRPr lang="sr-Cyrl-RS" dirty="0"/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Ко се финансира из буџета?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/>
          </p:cNvSpPr>
          <p:nvPr/>
        </p:nvSpPr>
        <p:spPr>
          <a:xfrm>
            <a:off x="5949863" y="6046360"/>
            <a:ext cx="1513602" cy="259024"/>
          </a:xfrm>
          <a:prstGeom prst="rect">
            <a:avLst/>
          </a:prstGeom>
        </p:spPr>
        <p:txBody>
          <a:bodyPr/>
          <a:lstStyle/>
          <a:p>
            <a:pPr defTabSz="640080">
              <a:spcAft>
                <a:spcPts val="600"/>
              </a:spcAft>
            </a:pPr>
            <a:fld id="{B6F15528-21DE-4FAA-801E-634DDDAF4B2B}" type="slidenum">
              <a:rPr lang="en-US" sz="126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640080"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1625287" y="2615980"/>
            <a:ext cx="2961976" cy="18134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" defTabSz="146685">
              <a:buNone/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Скупштина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Општинско веће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Општинска управа</a:t>
            </a:r>
          </a:p>
          <a:p>
            <a:pPr marL="0" indent="4445" defTabSz="146685">
              <a:buNone/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Правобранилаштво општине</a:t>
            </a:r>
          </a:p>
          <a:p>
            <a:pPr marL="0" indent="4445" defTabSz="146685">
              <a:buNone/>
            </a:pPr>
            <a:endParaRPr lang="ru-RU" altLang="en-US" sz="119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indent="6350" defTabSz="209550">
              <a:buNone/>
            </a:pPr>
            <a:endParaRPr lang="sr-Latn-RS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1636" y="2615979"/>
            <a:ext cx="2865032" cy="343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Информациони центар за развој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Библиотека Јожеф Атила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креативни Атеље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Регионални центар за професионални развој запослених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Предшколска установа Наши бисери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Центар за пружање услуга социјалне заштите</a:t>
            </a:r>
            <a:endParaRPr lang="ru-RU" altLang="en-US" sz="1190" kern="12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Месне заједнице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2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459" y="4362439"/>
            <a:ext cx="2865032" cy="181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4445" defTabSz="146685">
              <a:spcBef>
                <a:spcPct val="20000"/>
              </a:spcBef>
            </a:pPr>
            <a:r>
              <a:rPr lang="ru-RU" altLang="en-US" sz="119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 indent="4445" defTabSz="146685">
              <a:spcBef>
                <a:spcPct val="20000"/>
              </a:spcBef>
            </a:pPr>
            <a:r>
              <a:rPr lang="ru-RU" altLang="en-US" sz="11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4445" defTabSz="146685">
              <a:spcBef>
                <a:spcPct val="20000"/>
              </a:spcBef>
            </a:pPr>
            <a:endParaRPr lang="ru-RU" altLang="en-US" sz="1120"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Како настаје буџет општине?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1028699" y="1622744"/>
            <a:ext cx="7293023" cy="5197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БУЏЕТ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правни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утврђује</a:t>
            </a:r>
            <a:r>
              <a:rPr lang="en-US" sz="1600" dirty="0"/>
              <a:t> </a:t>
            </a:r>
            <a:r>
              <a:rPr lang="en-US" sz="1600" dirty="0" err="1"/>
              <a:t>план</a:t>
            </a:r>
            <a:r>
              <a:rPr lang="en-US" sz="1600" dirty="0"/>
              <a:t> </a:t>
            </a:r>
            <a:r>
              <a:rPr lang="en-US" sz="1600" dirty="0" err="1"/>
              <a:t>прихода</a:t>
            </a:r>
            <a:r>
              <a:rPr lang="en-US" sz="1600" dirty="0"/>
              <a:t> и </a:t>
            </a:r>
            <a:r>
              <a:rPr lang="en-US" sz="1600" dirty="0" err="1"/>
              <a:t>примања</a:t>
            </a:r>
            <a:r>
              <a:rPr lang="en-US" sz="1600" dirty="0"/>
              <a:t> и </a:t>
            </a:r>
            <a:r>
              <a:rPr lang="en-US" sz="1600" dirty="0" err="1"/>
              <a:t>расхода</a:t>
            </a:r>
            <a:r>
              <a:rPr lang="en-US" sz="1600" dirty="0"/>
              <a:t> и </a:t>
            </a:r>
            <a:r>
              <a:rPr lang="en-US" sz="1600" dirty="0" err="1"/>
              <a:t>издатака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буџетску</a:t>
            </a:r>
            <a:r>
              <a:rPr lang="en-US" sz="1600" dirty="0"/>
              <a:t>, </a:t>
            </a:r>
            <a:r>
              <a:rPr lang="en-US" sz="1600" dirty="0" err="1"/>
              <a:t>односно</a:t>
            </a:r>
            <a:r>
              <a:rPr lang="en-US" sz="1600" dirty="0"/>
              <a:t> </a:t>
            </a:r>
            <a:r>
              <a:rPr lang="en-US" sz="1600" dirty="0" err="1"/>
              <a:t>календарску</a:t>
            </a:r>
            <a:r>
              <a:rPr lang="en-US" sz="1600" dirty="0"/>
              <a:t> </a:t>
            </a:r>
            <a:r>
              <a:rPr lang="en-US" sz="1600" dirty="0" err="1"/>
              <a:t>годину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То</a:t>
            </a:r>
            <a:r>
              <a:rPr lang="en-US" sz="1600" dirty="0"/>
              <a:t> </a:t>
            </a:r>
            <a:r>
              <a:rPr lang="en-US" sz="1600" dirty="0" err="1"/>
              <a:t>значи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овај</a:t>
            </a:r>
            <a:r>
              <a:rPr lang="en-US" sz="1600" dirty="0"/>
              <a:t> </a:t>
            </a:r>
            <a:r>
              <a:rPr lang="en-US" sz="1600" dirty="0" err="1"/>
              <a:t>документ</a:t>
            </a:r>
            <a:r>
              <a:rPr lang="en-US" sz="1600" dirty="0"/>
              <a:t> </a:t>
            </a:r>
            <a:r>
              <a:rPr lang="en-US" sz="1600" dirty="0" err="1"/>
              <a:t>представља</a:t>
            </a:r>
            <a:r>
              <a:rPr lang="en-US" sz="1600" dirty="0"/>
              <a:t> </a:t>
            </a:r>
            <a:r>
              <a:rPr lang="en-US" sz="1600" dirty="0" err="1"/>
              <a:t>предвиђање</a:t>
            </a:r>
            <a:r>
              <a:rPr lang="en-US" sz="1600" dirty="0"/>
              <a:t> </a:t>
            </a:r>
            <a:r>
              <a:rPr lang="en-US" sz="1600" dirty="0" err="1"/>
              <a:t>колико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новца</a:t>
            </a:r>
            <a:r>
              <a:rPr lang="en-US" sz="1600" dirty="0"/>
              <a:t> </a:t>
            </a:r>
            <a:r>
              <a:rPr lang="en-US" sz="1600" dirty="0" err="1"/>
              <a:t>од</a:t>
            </a:r>
            <a:r>
              <a:rPr lang="en-US" sz="1600" dirty="0"/>
              <a:t> </a:t>
            </a:r>
            <a:r>
              <a:rPr lang="en-US" sz="1600" dirty="0" err="1"/>
              <a:t>грађана</a:t>
            </a:r>
            <a:r>
              <a:rPr lang="en-US" sz="1600" dirty="0"/>
              <a:t> и </a:t>
            </a:r>
            <a:r>
              <a:rPr lang="en-US" sz="1600" dirty="0" err="1"/>
              <a:t>привреде</a:t>
            </a:r>
            <a:r>
              <a:rPr lang="en-US" sz="1600" dirty="0"/>
              <a:t> у </a:t>
            </a:r>
            <a:r>
              <a:rPr lang="en-US" sz="1600" dirty="0" err="1"/>
              <a:t>току</a:t>
            </a:r>
            <a:r>
              <a:rPr lang="en-US" sz="1600" dirty="0"/>
              <a:t> </a:t>
            </a:r>
            <a:r>
              <a:rPr lang="en-US" sz="1600" dirty="0" err="1"/>
              <a:t>једне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прикупити</a:t>
            </a:r>
            <a:r>
              <a:rPr lang="en-US" sz="1600" dirty="0"/>
              <a:t> и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који</a:t>
            </a:r>
            <a:r>
              <a:rPr lang="en-US" sz="1600" dirty="0"/>
              <a:t> </a:t>
            </a:r>
            <a:r>
              <a:rPr lang="en-US" sz="1600" dirty="0" err="1"/>
              <a:t>начин</a:t>
            </a:r>
            <a:r>
              <a:rPr lang="en-US" sz="1600" dirty="0"/>
              <a:t> </a:t>
            </a:r>
            <a:r>
              <a:rPr lang="en-US" sz="1600" dirty="0" err="1"/>
              <a:t>ће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тај</a:t>
            </a:r>
            <a:r>
              <a:rPr lang="en-US" sz="1600" dirty="0"/>
              <a:t> </a:t>
            </a:r>
            <a:r>
              <a:rPr lang="en-US" sz="1600" dirty="0" err="1"/>
              <a:t>новац</a:t>
            </a:r>
            <a:r>
              <a:rPr lang="en-US" sz="1600" dirty="0"/>
              <a:t> </a:t>
            </a:r>
            <a:r>
              <a:rPr lang="en-US" sz="1600" dirty="0" err="1"/>
              <a:t>трошити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општинског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током</a:t>
            </a:r>
            <a:r>
              <a:rPr lang="en-US" sz="1600" dirty="0"/>
              <a:t> </a:t>
            </a:r>
            <a:r>
              <a:rPr lang="en-US" sz="1600" dirty="0" err="1"/>
              <a:t>године</a:t>
            </a:r>
            <a:r>
              <a:rPr lang="en-US" sz="1600" dirty="0"/>
              <a:t> </a:t>
            </a:r>
            <a:r>
              <a:rPr lang="en-US" sz="1600" dirty="0" err="1"/>
              <a:t>плаћају</a:t>
            </a:r>
            <a:r>
              <a:rPr lang="en-US" sz="1600" dirty="0"/>
              <a:t> </a:t>
            </a:r>
            <a:r>
              <a:rPr lang="en-US" sz="1600" dirty="0" err="1"/>
              <a:t>све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 </a:t>
            </a:r>
            <a:r>
              <a:rPr lang="en-US" sz="1600" dirty="0" err="1"/>
              <a:t>локалне</a:t>
            </a:r>
            <a:r>
              <a:rPr lang="en-US" sz="1600" dirty="0"/>
              <a:t> </a:t>
            </a:r>
            <a:r>
              <a:rPr lang="en-US" sz="1600" dirty="0" err="1"/>
              <a:t>самоуправе</a:t>
            </a:r>
            <a:r>
              <a:rPr lang="en-US" sz="1600" dirty="0"/>
              <a:t>. </a:t>
            </a:r>
            <a:r>
              <a:rPr lang="en-US" sz="1600" dirty="0" err="1"/>
              <a:t>Исто</a:t>
            </a:r>
            <a:r>
              <a:rPr lang="en-US" sz="1600" dirty="0"/>
              <a:t> </a:t>
            </a:r>
            <a:r>
              <a:rPr lang="en-US" sz="1600" dirty="0" err="1"/>
              <a:t>тако</a:t>
            </a:r>
            <a:r>
              <a:rPr lang="en-US" sz="1600" dirty="0"/>
              <a:t> у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сливају</a:t>
            </a:r>
            <a:r>
              <a:rPr lang="en-US" sz="1600" dirty="0"/>
              <a:t> </a:t>
            </a:r>
            <a:r>
              <a:rPr lang="en-US" sz="1600" dirty="0" err="1"/>
              <a:t>приходи</a:t>
            </a:r>
            <a:r>
              <a:rPr lang="en-US" sz="1600" dirty="0"/>
              <a:t> </a:t>
            </a:r>
            <a:r>
              <a:rPr lang="en-US" sz="1600" dirty="0" err="1"/>
              <a:t>из</a:t>
            </a:r>
            <a:r>
              <a:rPr lang="en-US" sz="1600" dirty="0"/>
              <a:t> </a:t>
            </a:r>
            <a:r>
              <a:rPr lang="en-US" sz="1600" dirty="0" err="1"/>
              <a:t>којих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подмирују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обавезе</a:t>
            </a:r>
            <a:r>
              <a:rPr lang="en-US" sz="16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Председник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 и </a:t>
            </a:r>
            <a:r>
              <a:rPr lang="en-US" sz="1600" dirty="0" err="1"/>
              <a:t>локална</a:t>
            </a:r>
            <a:r>
              <a:rPr lang="en-US" sz="1600" dirty="0"/>
              <a:t> </a:t>
            </a:r>
            <a:r>
              <a:rPr lang="en-US" sz="1600" dirty="0" err="1"/>
              <a:t>управа</a:t>
            </a:r>
            <a:r>
              <a:rPr lang="en-US" sz="1600" dirty="0"/>
              <a:t> </a:t>
            </a:r>
            <a:r>
              <a:rPr lang="en-US" sz="1600" dirty="0" err="1"/>
              <a:t>спроводе</a:t>
            </a:r>
            <a:r>
              <a:rPr lang="en-US" sz="1600" dirty="0"/>
              <a:t> </a:t>
            </a:r>
            <a:r>
              <a:rPr lang="en-US" sz="1600" dirty="0" err="1"/>
              <a:t>општинску</a:t>
            </a:r>
            <a:r>
              <a:rPr lang="en-US" sz="1600" dirty="0"/>
              <a:t> </a:t>
            </a:r>
            <a:r>
              <a:rPr lang="en-US" sz="1600" dirty="0" err="1"/>
              <a:t>политику</a:t>
            </a:r>
            <a:r>
              <a:rPr lang="en-US" sz="1600" dirty="0"/>
              <a:t>, а </a:t>
            </a:r>
            <a:r>
              <a:rPr lang="en-US" sz="1600" dirty="0" err="1"/>
              <a:t>главна</a:t>
            </a:r>
            <a:r>
              <a:rPr lang="en-US" sz="1600" dirty="0"/>
              <a:t> </a:t>
            </a:r>
            <a:r>
              <a:rPr lang="en-US" sz="1600" dirty="0" err="1"/>
              <a:t>полуга</a:t>
            </a:r>
            <a:r>
              <a:rPr lang="en-US" sz="1600" dirty="0"/>
              <a:t> </a:t>
            </a:r>
            <a:r>
              <a:rPr lang="en-US" sz="1600" dirty="0" err="1"/>
              <a:t>те</a:t>
            </a:r>
            <a:r>
              <a:rPr lang="en-US" sz="1600" dirty="0"/>
              <a:t> </a:t>
            </a:r>
            <a:r>
              <a:rPr lang="en-US" sz="1600" dirty="0" err="1"/>
              <a:t>политике</a:t>
            </a:r>
            <a:r>
              <a:rPr lang="en-US" sz="1600" dirty="0"/>
              <a:t> и </a:t>
            </a:r>
            <a:r>
              <a:rPr lang="en-US" sz="1600" dirty="0" err="1"/>
              <a:t>развоја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управо</a:t>
            </a:r>
            <a:r>
              <a:rPr lang="en-US" sz="1600" dirty="0"/>
              <a:t> </a:t>
            </a:r>
            <a:r>
              <a:rPr lang="en-US" sz="1600" dirty="0" err="1"/>
              <a:t>буџет</a:t>
            </a:r>
            <a:r>
              <a:rPr lang="en-US" sz="1600" dirty="0"/>
              <a:t> </a:t>
            </a:r>
            <a:r>
              <a:rPr lang="en-US" sz="1600" dirty="0" err="1"/>
              <a:t>општине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Приликом</a:t>
            </a:r>
            <a:r>
              <a:rPr lang="en-US" sz="1600" dirty="0"/>
              <a:t> </a:t>
            </a:r>
            <a:r>
              <a:rPr lang="en-US" sz="1600" dirty="0" err="1"/>
              <a:t>дефинисања</a:t>
            </a:r>
            <a:r>
              <a:rPr lang="en-US" sz="1600" dirty="0"/>
              <a:t> </a:t>
            </a:r>
            <a:r>
              <a:rPr lang="en-US" sz="1600" dirty="0" err="1"/>
              <a:t>овог</a:t>
            </a:r>
            <a:r>
              <a:rPr lang="en-US" sz="1600" dirty="0"/>
              <a:t>, </a:t>
            </a:r>
            <a:r>
              <a:rPr lang="en-US" sz="1600" dirty="0" err="1"/>
              <a:t>за</a:t>
            </a:r>
            <a:r>
              <a:rPr lang="en-US" sz="1600" dirty="0"/>
              <a:t> </a:t>
            </a:r>
            <a:r>
              <a:rPr lang="en-US" sz="1600" dirty="0" err="1"/>
              <a:t>општину</a:t>
            </a:r>
            <a:r>
              <a:rPr lang="en-US" sz="1600" dirty="0"/>
              <a:t> </a:t>
            </a:r>
            <a:r>
              <a:rPr lang="en-US" sz="1600" dirty="0" err="1"/>
              <a:t>Кањижа</a:t>
            </a:r>
            <a:r>
              <a:rPr lang="en-US" sz="1600" dirty="0"/>
              <a:t> </a:t>
            </a:r>
            <a:r>
              <a:rPr lang="en-US" sz="1600" dirty="0" err="1"/>
              <a:t>најважнијег</a:t>
            </a:r>
            <a:r>
              <a:rPr lang="en-US" sz="1600" dirty="0"/>
              <a:t> </a:t>
            </a:r>
            <a:r>
              <a:rPr lang="en-US" sz="1600" dirty="0" err="1"/>
              <a:t>документа</a:t>
            </a:r>
            <a:r>
              <a:rPr lang="en-US" sz="1600" dirty="0"/>
              <a:t>, </a:t>
            </a:r>
            <a:r>
              <a:rPr lang="en-US" sz="1600" dirty="0" err="1"/>
              <a:t>руководе</a:t>
            </a:r>
            <a:r>
              <a:rPr lang="en-US" sz="1600" dirty="0"/>
              <a:t> </a:t>
            </a:r>
            <a:r>
              <a:rPr lang="en-US" sz="1600" dirty="0" err="1"/>
              <a:t>се</a:t>
            </a:r>
            <a:r>
              <a:rPr lang="en-US" sz="1600" dirty="0"/>
              <a:t> </a:t>
            </a:r>
            <a:r>
              <a:rPr lang="en-US" sz="1600" dirty="0" err="1"/>
              <a:t>законским</a:t>
            </a:r>
            <a:r>
              <a:rPr lang="en-US" sz="1600" dirty="0"/>
              <a:t> </a:t>
            </a:r>
            <a:r>
              <a:rPr lang="en-US" sz="1600" dirty="0" err="1"/>
              <a:t>оквиром</a:t>
            </a:r>
            <a:r>
              <a:rPr lang="en-US" sz="1600" dirty="0"/>
              <a:t> и </a:t>
            </a:r>
            <a:r>
              <a:rPr lang="en-US" sz="1600" dirty="0" err="1"/>
              <a:t>прописима</a:t>
            </a:r>
            <a:r>
              <a:rPr lang="en-US" sz="1600" dirty="0"/>
              <a:t>, </a:t>
            </a:r>
            <a:r>
              <a:rPr lang="en-US" sz="1600" dirty="0" err="1"/>
              <a:t>стратешким</a:t>
            </a:r>
            <a:r>
              <a:rPr lang="en-US" sz="1600" dirty="0"/>
              <a:t> </a:t>
            </a:r>
            <a:r>
              <a:rPr lang="en-US" sz="1600" dirty="0" err="1"/>
              <a:t>приоритетима</a:t>
            </a:r>
            <a:r>
              <a:rPr lang="en-US" sz="1600" dirty="0"/>
              <a:t> </a:t>
            </a:r>
            <a:r>
              <a:rPr lang="en-US" sz="1600" dirty="0" err="1"/>
              <a:t>развоја</a:t>
            </a:r>
            <a:r>
              <a:rPr lang="en-US" sz="1600" dirty="0"/>
              <a:t> и </a:t>
            </a:r>
            <a:r>
              <a:rPr lang="en-US" sz="1600" dirty="0" err="1"/>
              <a:t>другим</a:t>
            </a:r>
            <a:r>
              <a:rPr lang="en-US" sz="1600" dirty="0"/>
              <a:t> </a:t>
            </a:r>
            <a:r>
              <a:rPr lang="en-US" sz="1600" dirty="0" err="1"/>
              <a:t>елементима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Реалност</a:t>
            </a:r>
            <a:r>
              <a:rPr lang="en-US" sz="1600" dirty="0"/>
              <a:t> </a:t>
            </a:r>
            <a:r>
              <a:rPr lang="en-US" sz="1600" dirty="0" err="1"/>
              <a:t>је</a:t>
            </a:r>
            <a:r>
              <a:rPr lang="en-US" sz="1600" dirty="0"/>
              <a:t> </a:t>
            </a:r>
            <a:r>
              <a:rPr lang="en-US" sz="1600" dirty="0" err="1"/>
              <a:t>таква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постоје</a:t>
            </a:r>
            <a:r>
              <a:rPr lang="en-US" sz="1600" dirty="0"/>
              <a:t> </a:t>
            </a:r>
            <a:r>
              <a:rPr lang="en-US" sz="1600" dirty="0" err="1"/>
              <a:t>велике</a:t>
            </a:r>
            <a:r>
              <a:rPr lang="en-US" sz="1600" dirty="0"/>
              <a:t> </a:t>
            </a:r>
            <a:r>
              <a:rPr lang="en-US" sz="1600" dirty="0" err="1"/>
              <a:t>разлике</a:t>
            </a:r>
            <a:r>
              <a:rPr lang="en-US" sz="1600" dirty="0"/>
              <a:t> </a:t>
            </a:r>
            <a:r>
              <a:rPr lang="en-US" sz="1600" dirty="0" err="1"/>
              <a:t>између</a:t>
            </a:r>
            <a:r>
              <a:rPr lang="en-US" sz="1600" dirty="0"/>
              <a:t> </a:t>
            </a:r>
            <a:r>
              <a:rPr lang="en-US" sz="1600" dirty="0" err="1"/>
              <a:t>жеља</a:t>
            </a:r>
            <a:r>
              <a:rPr lang="en-US" sz="1600" dirty="0"/>
              <a:t> и </a:t>
            </a:r>
            <a:r>
              <a:rPr lang="en-US" sz="1600" dirty="0" err="1"/>
              <a:t>могућности</a:t>
            </a:r>
            <a:r>
              <a:rPr lang="en-US" sz="1600" dirty="0"/>
              <a:t>, </a:t>
            </a:r>
            <a:r>
              <a:rPr lang="en-US" sz="1600" dirty="0" err="1"/>
              <a:t>тако</a:t>
            </a:r>
            <a:r>
              <a:rPr lang="en-US" sz="1600" dirty="0"/>
              <a:t> </a:t>
            </a:r>
            <a:r>
              <a:rPr lang="en-US" sz="1600" dirty="0" err="1"/>
              <a:t>да</a:t>
            </a:r>
            <a:r>
              <a:rPr lang="en-US" sz="1600" dirty="0"/>
              <a:t> </a:t>
            </a:r>
            <a:r>
              <a:rPr lang="en-US" sz="1600" dirty="0" err="1"/>
              <a:t>креирање</a:t>
            </a:r>
            <a:r>
              <a:rPr lang="en-US" sz="1600" dirty="0"/>
              <a:t> </a:t>
            </a:r>
            <a:r>
              <a:rPr lang="en-US" sz="1600" dirty="0" err="1"/>
              <a:t>буџета</a:t>
            </a:r>
            <a:r>
              <a:rPr lang="en-US" sz="1600" dirty="0"/>
              <a:t> </a:t>
            </a:r>
            <a:r>
              <a:rPr lang="en-US" sz="1600" dirty="0" err="1"/>
              <a:t>подразумева</a:t>
            </a:r>
            <a:r>
              <a:rPr lang="en-US" sz="1600" dirty="0"/>
              <a:t> </a:t>
            </a:r>
            <a:r>
              <a:rPr lang="en-US" sz="1600" dirty="0" err="1"/>
              <a:t>утврђивање</a:t>
            </a:r>
            <a:r>
              <a:rPr lang="en-US" sz="1600" dirty="0"/>
              <a:t> </a:t>
            </a:r>
            <a:r>
              <a:rPr lang="en-US" sz="1600" dirty="0" err="1"/>
              <a:t>приоритета</a:t>
            </a:r>
            <a:r>
              <a:rPr lang="en-US" sz="1600" dirty="0"/>
              <a:t> и </a:t>
            </a:r>
            <a:r>
              <a:rPr lang="en-US" sz="1600" dirty="0" err="1"/>
              <a:t>прављење</a:t>
            </a:r>
            <a:r>
              <a:rPr lang="en-US" sz="1600" dirty="0"/>
              <a:t> </a:t>
            </a:r>
            <a:r>
              <a:rPr lang="en-US" sz="1600" dirty="0" err="1"/>
              <a:t>компромиса</a:t>
            </a:r>
            <a:r>
              <a:rPr lang="en-US" sz="1600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810501"/>
              </p:ext>
            </p:extLst>
          </p:nvPr>
        </p:nvGraphicFramePr>
        <p:xfrm>
          <a:off x="1524000" y="1397000"/>
          <a:ext cx="686442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535832" cy="134317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Грађани и њихова удружења</a:t>
            </a:r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5391224" y="5051722"/>
            <a:ext cx="1535832" cy="148719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/>
              <a:t>Јавна предузећа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81524151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 Кањижа за 202</a:t>
            </a:r>
            <a:r>
              <a:rPr lang="en-US" sz="1700" dirty="0"/>
              <a:t>6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 Кањижа за 202</a:t>
            </a:r>
            <a:r>
              <a:rPr lang="en-US" sz="1700" dirty="0"/>
              <a:t>6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/>
              <a:t> </a:t>
            </a:r>
            <a:r>
              <a:rPr lang="en-US" sz="1700" dirty="0"/>
              <a:t>1.427</a:t>
            </a:r>
            <a:r>
              <a:rPr lang="sr-Cyrl-RS" sz="1700" dirty="0"/>
              <a:t>.</a:t>
            </a:r>
            <a:r>
              <a:rPr lang="en-US" sz="1700" dirty="0"/>
              <a:t>100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</a:t>
            </a:r>
            <a:r>
              <a:rPr lang="en-US" sz="1700" dirty="0"/>
              <a:t>00</a:t>
            </a:r>
            <a:r>
              <a:rPr lang="sr-Cyrl-RS" sz="1700" dirty="0"/>
              <a:t> динара, пренета средства из ранијих година у износу од </a:t>
            </a:r>
            <a:r>
              <a:rPr lang="en-US" sz="1700" dirty="0"/>
              <a:t>62.000.000,00</a:t>
            </a:r>
            <a:r>
              <a:rPr lang="sr-Cyrl-RS" sz="1700" dirty="0"/>
              <a:t> динара и средства из осталих извора у износу од </a:t>
            </a:r>
            <a:r>
              <a:rPr lang="en-US" sz="1700" dirty="0"/>
              <a:t>34</a:t>
            </a:r>
            <a:r>
              <a:rPr lang="sr-Cyrl-RS" sz="1700" dirty="0"/>
              <a:t>.</a:t>
            </a:r>
            <a:r>
              <a:rPr lang="en-US" sz="1700" dirty="0"/>
              <a:t>395</a:t>
            </a:r>
            <a:r>
              <a:rPr lang="sr-Cyrl-RS" sz="1700" dirty="0"/>
              <a:t>.</a:t>
            </a:r>
            <a:r>
              <a:rPr lang="en-US" sz="1700" dirty="0"/>
              <a:t>000</a:t>
            </a:r>
            <a:r>
              <a:rPr lang="sr-Cyrl-RS" sz="1700" dirty="0"/>
              <a:t>,00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66774058"/>
              </p:ext>
            </p:extLst>
          </p:nvPr>
        </p:nvGraphicFramePr>
        <p:xfrm>
          <a:off x="571472" y="4581132"/>
          <a:ext cx="8001056" cy="162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51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4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4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1.</a:t>
            </a:r>
            <a:r>
              <a:rPr lang="en-US" sz="4400" b="1" dirty="0">
                <a:solidFill>
                  <a:srgbClr val="FF0000"/>
                </a:solidFill>
              </a:rPr>
              <a:t>523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495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en-US" sz="4400" b="1" dirty="0">
                <a:solidFill>
                  <a:srgbClr val="FF0000"/>
                </a:solidFill>
              </a:rPr>
              <a:t>0</a:t>
            </a:r>
            <a:r>
              <a:rPr lang="sr-Cyrl-RS" sz="4400" b="1" dirty="0">
                <a:solidFill>
                  <a:srgbClr val="FF0000"/>
                </a:solidFill>
              </a:rPr>
              <a:t>00,00 </a:t>
            </a:r>
            <a:r>
              <a:rPr lang="sr-Cyrl-RS" sz="3600" b="1" dirty="0"/>
              <a:t>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765765"/>
              </p:ext>
            </p:extLst>
          </p:nvPr>
        </p:nvGraphicFramePr>
        <p:xfrm>
          <a:off x="457200" y="1124748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9" y="247870"/>
            <a:ext cx="8196695" cy="1020893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en-US" sz="3000" b="1" dirty="0"/>
              <a:t>6</a:t>
            </a:r>
            <a:r>
              <a:rPr lang="sr-Cyrl-RS" sz="3000" b="1" dirty="0"/>
              <a:t>. годину</a:t>
            </a:r>
            <a:r>
              <a:rPr lang="en-US" sz="3000" b="1" dirty="0"/>
              <a:t> </a:t>
            </a:r>
            <a:br>
              <a:rPr lang="en-US" sz="3000" b="1" dirty="0"/>
            </a:br>
            <a:r>
              <a:rPr lang="sr-Cyrl-RS" sz="1300" b="1" dirty="0"/>
              <a:t>-без сопствених прихода индиректних корисника-</a:t>
            </a:r>
            <a:endParaRPr lang="en-US" sz="13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25383682"/>
              </p:ext>
            </p:extLst>
          </p:nvPr>
        </p:nvGraphicFramePr>
        <p:xfrm>
          <a:off x="323532" y="1417641"/>
          <a:ext cx="8568951" cy="530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</a:t>
            </a:r>
            <a:r>
              <a:rPr lang="en-US" sz="2900" b="1" dirty="0"/>
              <a:t>26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87754"/>
              </p:ext>
            </p:extLst>
          </p:nvPr>
        </p:nvGraphicFramePr>
        <p:xfrm>
          <a:off x="1115616" y="1700808"/>
          <a:ext cx="6912768" cy="4439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3F82BF4-2D4D-46FD-8494-2CD82B412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887422"/>
              </p:ext>
            </p:extLst>
          </p:nvPr>
        </p:nvGraphicFramePr>
        <p:xfrm>
          <a:off x="1115616" y="1417638"/>
          <a:ext cx="6384032" cy="5137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</a:t>
            </a:r>
            <a:r>
              <a:rPr lang="en-US" sz="1700" dirty="0"/>
              <a:t>26</a:t>
            </a:r>
            <a:r>
              <a:rPr lang="sr-Cyrl-RS" sz="1700" dirty="0"/>
              <a:t>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1,</a:t>
            </a:r>
            <a:r>
              <a:rPr lang="en-US" b="1" dirty="0"/>
              <a:t>523</a:t>
            </a:r>
            <a:r>
              <a:rPr lang="sr-Latn-RS" b="1" dirty="0"/>
              <a:t> </a:t>
            </a:r>
            <a:r>
              <a:rPr lang="sr-Cyrl-RS" b="1" dirty="0"/>
              <a:t>милијарди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8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012646"/>
              </p:ext>
            </p:extLst>
          </p:nvPr>
        </p:nvGraphicFramePr>
        <p:xfrm>
          <a:off x="457200" y="1129631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</a:t>
            </a:r>
            <a:r>
              <a:rPr lang="en-US" sz="3000" b="1" dirty="0"/>
              <a:t>26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646274"/>
              </p:ext>
            </p:extLst>
          </p:nvPr>
        </p:nvGraphicFramePr>
        <p:xfrm>
          <a:off x="457200" y="16002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375209"/>
              </p:ext>
            </p:extLst>
          </p:nvPr>
        </p:nvGraphicFramePr>
        <p:xfrm>
          <a:off x="91846" y="980733"/>
          <a:ext cx="8960308" cy="55503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</a:t>
                      </a:r>
                      <a:r>
                        <a:rPr lang="en-US" sz="1200" dirty="0"/>
                        <a:t>26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1,</a:t>
                      </a:r>
                      <a:r>
                        <a:rPr lang="en-US" sz="100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814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13,32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861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8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44.915.000,00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548.157.500,00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36</a:t>
                      </a:r>
                      <a:r>
                        <a:rPr lang="sr-Cyrl-RS" sz="1000" dirty="0"/>
                        <a:t>,</a:t>
                      </a:r>
                      <a:r>
                        <a:rPr lang="en-US" sz="1000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032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3,23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b="0"/>
                        <a:t>Програм 17. Енергетски ефикасност и обновљиви извори енергије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00.000,00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00" dirty="0"/>
                        <a:t>0,</a:t>
                      </a:r>
                      <a:r>
                        <a:rPr lang="en-US" sz="1000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1.</a:t>
                      </a:r>
                      <a:r>
                        <a:rPr lang="en-US" dirty="0"/>
                        <a:t>489</a:t>
                      </a:r>
                      <a:r>
                        <a:rPr lang="sr-Cyrl-RS" dirty="0"/>
                        <a:t>.</a:t>
                      </a:r>
                      <a:r>
                        <a:rPr lang="en-US" dirty="0"/>
                        <a:t>10</a:t>
                      </a:r>
                      <a:r>
                        <a:rPr lang="sr-Cyrl-RS" dirty="0"/>
                        <a:t>0.000,00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100 %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20626"/>
              </p:ext>
            </p:extLst>
          </p:nvPr>
        </p:nvGraphicFramePr>
        <p:xfrm>
          <a:off x="683573" y="1417637"/>
          <a:ext cx="7488833" cy="52726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2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Назив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из Одлуке о буџету за 20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годину  (износ у динарима)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буџета по кориснику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општине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14.462.000,00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Председник општине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093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веће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00,00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Општинско правобранилаштво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776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Општинска управа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1.027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808.000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Месне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заједнице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439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Центар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пружање услуга социјалне заштите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740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„Јожеф Атила“ Кањижа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центар за професионални развој запослених у образовању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442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редшколска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установа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98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309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Образовно-културна установа „</a:t>
                      </a:r>
                      <a:r>
                        <a:rPr lang="sr-Cyrl-R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Цнеша</a:t>
                      </a: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 Кањижа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326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Регионални креативни Атеље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.637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Информациони центар за развој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.37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6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90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1.4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89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00.000,00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A9A37-98CB-473E-8EBF-CEABE5B1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sr-Cyrl-RS" sz="3500" i="1">
                <a:solidFill>
                  <a:srgbClr val="FFFFFF"/>
                </a:solidFill>
              </a:rPr>
              <a:t>Родно одговорно буџетирање</a:t>
            </a:r>
            <a:endParaRPr lang="hu-HU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98309-5E4B-4399-8136-E28F57935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Cyrl-RS" sz="1700"/>
              <a:t>Реформа јавних финансија подразумева почетак процеса унапређења и увођења принципа родно одговорног буџетирања у сам буџетски процес. У оквиру програма и програмских активности, те одговарајућим постављеним циљевима и индикаторима, дефинисани су поједини елементи поступног увођења родно одговорног буџетирања у буџет локалне самоуправе унапређујући на тај начин равноправност.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Програми у којима су дефинисани родно одговорни циљеви и индикатори су: локални економски развој, предшколско васпитање и образовање, </a:t>
            </a:r>
            <a:r>
              <a:rPr lang="sr-Latn-RS" sz="1700"/>
              <a:t>o</a:t>
            </a:r>
            <a:r>
              <a:rPr lang="sr-Cyrl-RS" sz="1700"/>
              <a:t>сновно образовање и васпитање, средње образовање и васпитање, социјална и дечија заштита, развој културе и информисања и развој спорта и омладине.</a:t>
            </a:r>
            <a:endParaRPr lang="hu-HU" sz="1700"/>
          </a:p>
          <a:p>
            <a:pPr lvl="0">
              <a:lnSpc>
                <a:spcPct val="90000"/>
              </a:lnSpc>
            </a:pPr>
            <a:r>
              <a:rPr lang="sr-Cyrl-RS" sz="1700"/>
              <a:t>Наредних буџетских година сви програми и програмске активности би требало да дефинишу најмање по један родно одговоран циљ и пратећи му индикатор.</a:t>
            </a:r>
            <a:endParaRPr lang="hu-HU" sz="1700"/>
          </a:p>
          <a:p>
            <a:pPr>
              <a:lnSpc>
                <a:spcPct val="90000"/>
              </a:lnSpc>
            </a:pPr>
            <a:endParaRPr lang="hu-HU" sz="17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C219B-2925-419B-9C0C-889C5A31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2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1C1172-771E-4177-AA86-18A2E955F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0" r="25941"/>
          <a:stretch/>
        </p:blipFill>
        <p:spPr>
          <a:xfrm>
            <a:off x="20" y="431"/>
            <a:ext cx="6086455" cy="640831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BB1048-6A0D-A64C-60A3-F671D9D2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394" y="2418408"/>
            <a:ext cx="2207110" cy="354026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r-Cyrl-RS" sz="1400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>
              <a:lnSpc>
                <a:spcPct val="90000"/>
              </a:lnSpc>
              <a:buNone/>
            </a:pPr>
            <a:endParaRPr lang="sr-Cyrl-RS" sz="1400" dirty="0"/>
          </a:p>
          <a:p>
            <a:pPr marL="0" indent="0">
              <a:lnSpc>
                <a:spcPct val="90000"/>
              </a:lnSpc>
              <a:buNone/>
            </a:pPr>
            <a:r>
              <a:rPr lang="sr-Cyrl-RS" sz="1400" dirty="0"/>
              <a:t>Уколико сте заинтересовани да сагледате у целини Одлуку о буџету општине Кањижа за 202</a:t>
            </a:r>
            <a:r>
              <a:rPr lang="en-US" sz="1400" dirty="0"/>
              <a:t>6</a:t>
            </a:r>
            <a:r>
              <a:rPr lang="sr-Cyrl-RS" sz="1400" dirty="0"/>
              <a:t>. годину, исту можете преузети на следећем линку интернет странице општинске управе:  </a:t>
            </a:r>
            <a:r>
              <a:rPr lang="en-US" sz="1400" dirty="0"/>
              <a:t>www.kanjiza.rs</a:t>
            </a:r>
            <a:r>
              <a:rPr lang="sr-Cyrl-RS" sz="1400" dirty="0"/>
              <a:t>   </a:t>
            </a:r>
            <a:endParaRPr lang="en-US" sz="1400" dirty="0"/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B853-BB2C-4C3E-AB2A-0127BF5E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9378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FB0A07-249F-4345-993B-6AB4700608B8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6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2240</Words>
  <Application>Microsoft Office PowerPoint</Application>
  <PresentationFormat>On-screen Show (4:3)</PresentationFormat>
  <Paragraphs>340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Custom Design</vt:lpstr>
      <vt:lpstr>ОПШТИНА КАЊИЖА 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2026. годину  -без сопствених прихода индиректних корисника-</vt:lpstr>
      <vt:lpstr>Структура планираних прихода и примања за 2026. годину</vt:lpstr>
      <vt:lpstr>На шта се троше јавна средства?</vt:lpstr>
      <vt:lpstr>PowerPoint Presentation</vt:lpstr>
      <vt:lpstr>Структура планираних расхода и издатака буџета за 2026. годину</vt:lpstr>
      <vt:lpstr>Расходи буџета по програмима</vt:lpstr>
      <vt:lpstr>Расходи буџета расподељени по директним и индиректним буџетским корисницима</vt:lpstr>
      <vt:lpstr>Родно одговорно буџетирање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КАЊИЖА</dc:title>
  <dc:creator>Csilla Erdélyi</dc:creator>
  <cp:lastModifiedBy>Kőműves Erdélyi Csilla</cp:lastModifiedBy>
  <cp:revision>59</cp:revision>
  <dcterms:created xsi:type="dcterms:W3CDTF">2024-02-12T07:52:13Z</dcterms:created>
  <dcterms:modified xsi:type="dcterms:W3CDTF">2026-01-16T08:26:01Z</dcterms:modified>
</cp:coreProperties>
</file>